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34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2394" y="1029080"/>
            <a:ext cx="11367211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25B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A00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A00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40154" y="2276601"/>
            <a:ext cx="4021454" cy="375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71564" y="2276601"/>
            <a:ext cx="3536950" cy="3710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A00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6635" y="1262887"/>
            <a:ext cx="607872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A003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9875" y="2235454"/>
            <a:ext cx="9036685" cy="296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e.cdmx.gob.mx/pronostico-aire/pronostico-por-contaminante.php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g"/><Relationship Id="rId17" Type="http://schemas.openxmlformats.org/officeDocument/2006/relationships/image" Target="../media/image56.jpg"/><Relationship Id="rId2" Type="http://schemas.openxmlformats.org/officeDocument/2006/relationships/image" Target="../media/image41.png"/><Relationship Id="rId1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jp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jpg"/><Relationship Id="rId5" Type="http://schemas.openxmlformats.org/officeDocument/2006/relationships/image" Target="../media/image125.jpg"/><Relationship Id="rId4" Type="http://schemas.openxmlformats.org/officeDocument/2006/relationships/image" Target="../media/image1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jpg"/><Relationship Id="rId4" Type="http://schemas.openxmlformats.org/officeDocument/2006/relationships/image" Target="../media/image12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jpg"/><Relationship Id="rId4" Type="http://schemas.openxmlformats.org/officeDocument/2006/relationships/image" Target="../media/image12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emergencias.agepsa@cdmx.gob.mx" TargetMode="Externa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hyperlink" Target="http://www.agepsa.cdmx.gob.mx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A9EB4E3C-455B-28A0-33BF-9EBDF618FE41}"/>
              </a:ext>
            </a:extLst>
          </p:cNvPr>
          <p:cNvSpPr txBox="1">
            <a:spLocks/>
          </p:cNvSpPr>
          <p:nvPr/>
        </p:nvSpPr>
        <p:spPr>
          <a:xfrm>
            <a:off x="609600" y="1344811"/>
            <a:ext cx="10668000" cy="2769989"/>
          </a:xfrm>
          <a:prstGeom prst="rect">
            <a:avLst/>
          </a:prstGeom>
          <a:solidFill>
            <a:srgbClr val="9F2241"/>
          </a:solidFill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A0036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s-ES" sz="6000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CURSO DE ATENCIÓN A EMERGENCIAS SANITARIAS</a:t>
            </a:r>
          </a:p>
          <a:p>
            <a:pPr algn="ctr"/>
            <a:r>
              <a:rPr lang="es-ES" sz="6000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2023</a:t>
            </a:r>
            <a:endParaRPr lang="es-MX" sz="6000" kern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3C2C0D9-F8CD-9B88-7024-88B81266233B}"/>
              </a:ext>
            </a:extLst>
          </p:cNvPr>
          <p:cNvSpPr txBox="1"/>
          <p:nvPr/>
        </p:nvSpPr>
        <p:spPr>
          <a:xfrm>
            <a:off x="786765" y="4572000"/>
            <a:ext cx="1031367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200" b="1" spc="100" dirty="0">
                <a:solidFill>
                  <a:srgbClr val="9F2141"/>
                </a:solidFill>
                <a:latin typeface="Arial"/>
                <a:cs typeface="Arial"/>
              </a:rPr>
              <a:t>AGENCIA DE PROTECCIÓN SANITARIA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200" b="1" spc="100" dirty="0">
                <a:solidFill>
                  <a:srgbClr val="9F2141"/>
                </a:solidFill>
                <a:latin typeface="Arial"/>
                <a:cs typeface="Arial"/>
              </a:rPr>
              <a:t>DEL GOBIERNO DE LA CIUDAD DE MÉXICO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F0298B-C4B9-BDA8-9C2B-02C07B990C9F}"/>
              </a:ext>
            </a:extLst>
          </p:cNvPr>
          <p:cNvSpPr txBox="1"/>
          <p:nvPr/>
        </p:nvSpPr>
        <p:spPr>
          <a:xfrm>
            <a:off x="9677400" y="5879068"/>
            <a:ext cx="210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F2241"/>
                </a:solidFill>
              </a:rPr>
              <a:t>Noviembre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8EA382E8-5F5A-88B6-CF5E-1FAA7F857E9A}"/>
              </a:ext>
            </a:extLst>
          </p:cNvPr>
          <p:cNvGrpSpPr/>
          <p:nvPr/>
        </p:nvGrpSpPr>
        <p:grpSpPr>
          <a:xfrm>
            <a:off x="3290251" y="865630"/>
            <a:ext cx="5611496" cy="5160390"/>
            <a:chOff x="3290315" y="1275588"/>
            <a:chExt cx="5611496" cy="5160390"/>
          </a:xfrm>
        </p:grpSpPr>
        <p:sp>
          <p:nvSpPr>
            <p:cNvPr id="4" name="object 4"/>
            <p:cNvSpPr/>
            <p:nvPr/>
          </p:nvSpPr>
          <p:spPr>
            <a:xfrm>
              <a:off x="4974335" y="1275588"/>
              <a:ext cx="2243455" cy="2243455"/>
            </a:xfrm>
            <a:custGeom>
              <a:avLst/>
              <a:gdLst/>
              <a:ahLst/>
              <a:cxnLst/>
              <a:rect l="l" t="t" r="r" b="b"/>
              <a:pathLst>
                <a:path w="2243454" h="2243454">
                  <a:moveTo>
                    <a:pt x="1121664" y="0"/>
                  </a:moveTo>
                  <a:lnTo>
                    <a:pt x="1073006" y="1036"/>
                  </a:lnTo>
                  <a:lnTo>
                    <a:pt x="1024878" y="4116"/>
                  </a:lnTo>
                  <a:lnTo>
                    <a:pt x="977322" y="9200"/>
                  </a:lnTo>
                  <a:lnTo>
                    <a:pt x="930380" y="16243"/>
                  </a:lnTo>
                  <a:lnTo>
                    <a:pt x="884093" y="25205"/>
                  </a:lnTo>
                  <a:lnTo>
                    <a:pt x="838505" y="36042"/>
                  </a:lnTo>
                  <a:lnTo>
                    <a:pt x="793656" y="48714"/>
                  </a:lnTo>
                  <a:lnTo>
                    <a:pt x="749590" y="63178"/>
                  </a:lnTo>
                  <a:lnTo>
                    <a:pt x="706348" y="79392"/>
                  </a:lnTo>
                  <a:lnTo>
                    <a:pt x="663972" y="97313"/>
                  </a:lnTo>
                  <a:lnTo>
                    <a:pt x="622505" y="116900"/>
                  </a:lnTo>
                  <a:lnTo>
                    <a:pt x="581988" y="138111"/>
                  </a:lnTo>
                  <a:lnTo>
                    <a:pt x="542464" y="160904"/>
                  </a:lnTo>
                  <a:lnTo>
                    <a:pt x="503974" y="185236"/>
                  </a:lnTo>
                  <a:lnTo>
                    <a:pt x="466561" y="211066"/>
                  </a:lnTo>
                  <a:lnTo>
                    <a:pt x="430267" y="238351"/>
                  </a:lnTo>
                  <a:lnTo>
                    <a:pt x="395133" y="267049"/>
                  </a:lnTo>
                  <a:lnTo>
                    <a:pt x="361202" y="297118"/>
                  </a:lnTo>
                  <a:lnTo>
                    <a:pt x="328517" y="328517"/>
                  </a:lnTo>
                  <a:lnTo>
                    <a:pt x="297118" y="361202"/>
                  </a:lnTo>
                  <a:lnTo>
                    <a:pt x="267049" y="395133"/>
                  </a:lnTo>
                  <a:lnTo>
                    <a:pt x="238351" y="430267"/>
                  </a:lnTo>
                  <a:lnTo>
                    <a:pt x="211066" y="466561"/>
                  </a:lnTo>
                  <a:lnTo>
                    <a:pt x="185236" y="503974"/>
                  </a:lnTo>
                  <a:lnTo>
                    <a:pt x="160904" y="542464"/>
                  </a:lnTo>
                  <a:lnTo>
                    <a:pt x="138111" y="581988"/>
                  </a:lnTo>
                  <a:lnTo>
                    <a:pt x="116900" y="622505"/>
                  </a:lnTo>
                  <a:lnTo>
                    <a:pt x="97313" y="663972"/>
                  </a:lnTo>
                  <a:lnTo>
                    <a:pt x="79392" y="706348"/>
                  </a:lnTo>
                  <a:lnTo>
                    <a:pt x="63178" y="749590"/>
                  </a:lnTo>
                  <a:lnTo>
                    <a:pt x="48714" y="793656"/>
                  </a:lnTo>
                  <a:lnTo>
                    <a:pt x="36042" y="838505"/>
                  </a:lnTo>
                  <a:lnTo>
                    <a:pt x="25205" y="884093"/>
                  </a:lnTo>
                  <a:lnTo>
                    <a:pt x="16243" y="930380"/>
                  </a:lnTo>
                  <a:lnTo>
                    <a:pt x="9200" y="977322"/>
                  </a:lnTo>
                  <a:lnTo>
                    <a:pt x="4116" y="1024878"/>
                  </a:lnTo>
                  <a:lnTo>
                    <a:pt x="1036" y="1073006"/>
                  </a:lnTo>
                  <a:lnTo>
                    <a:pt x="0" y="1121664"/>
                  </a:lnTo>
                  <a:lnTo>
                    <a:pt x="1036" y="1170321"/>
                  </a:lnTo>
                  <a:lnTo>
                    <a:pt x="4116" y="1218449"/>
                  </a:lnTo>
                  <a:lnTo>
                    <a:pt x="9200" y="1266005"/>
                  </a:lnTo>
                  <a:lnTo>
                    <a:pt x="16243" y="1312947"/>
                  </a:lnTo>
                  <a:lnTo>
                    <a:pt x="25205" y="1359234"/>
                  </a:lnTo>
                  <a:lnTo>
                    <a:pt x="36042" y="1404822"/>
                  </a:lnTo>
                  <a:lnTo>
                    <a:pt x="48714" y="1449671"/>
                  </a:lnTo>
                  <a:lnTo>
                    <a:pt x="63178" y="1493737"/>
                  </a:lnTo>
                  <a:lnTo>
                    <a:pt x="79392" y="1536979"/>
                  </a:lnTo>
                  <a:lnTo>
                    <a:pt x="97313" y="1579355"/>
                  </a:lnTo>
                  <a:lnTo>
                    <a:pt x="116900" y="1620822"/>
                  </a:lnTo>
                  <a:lnTo>
                    <a:pt x="138111" y="1661339"/>
                  </a:lnTo>
                  <a:lnTo>
                    <a:pt x="160904" y="1700863"/>
                  </a:lnTo>
                  <a:lnTo>
                    <a:pt x="185236" y="1739353"/>
                  </a:lnTo>
                  <a:lnTo>
                    <a:pt x="211066" y="1776766"/>
                  </a:lnTo>
                  <a:lnTo>
                    <a:pt x="238351" y="1813060"/>
                  </a:lnTo>
                  <a:lnTo>
                    <a:pt x="267049" y="1848194"/>
                  </a:lnTo>
                  <a:lnTo>
                    <a:pt x="297118" y="1882125"/>
                  </a:lnTo>
                  <a:lnTo>
                    <a:pt x="328517" y="1914810"/>
                  </a:lnTo>
                  <a:lnTo>
                    <a:pt x="361202" y="1946209"/>
                  </a:lnTo>
                  <a:lnTo>
                    <a:pt x="395133" y="1976278"/>
                  </a:lnTo>
                  <a:lnTo>
                    <a:pt x="430267" y="2004976"/>
                  </a:lnTo>
                  <a:lnTo>
                    <a:pt x="466561" y="2032261"/>
                  </a:lnTo>
                  <a:lnTo>
                    <a:pt x="503974" y="2058091"/>
                  </a:lnTo>
                  <a:lnTo>
                    <a:pt x="542464" y="2082423"/>
                  </a:lnTo>
                  <a:lnTo>
                    <a:pt x="581988" y="2105216"/>
                  </a:lnTo>
                  <a:lnTo>
                    <a:pt x="622505" y="2126427"/>
                  </a:lnTo>
                  <a:lnTo>
                    <a:pt x="663972" y="2146014"/>
                  </a:lnTo>
                  <a:lnTo>
                    <a:pt x="706348" y="2163935"/>
                  </a:lnTo>
                  <a:lnTo>
                    <a:pt x="749590" y="2180149"/>
                  </a:lnTo>
                  <a:lnTo>
                    <a:pt x="793656" y="2194613"/>
                  </a:lnTo>
                  <a:lnTo>
                    <a:pt x="838505" y="2207285"/>
                  </a:lnTo>
                  <a:lnTo>
                    <a:pt x="884093" y="2218122"/>
                  </a:lnTo>
                  <a:lnTo>
                    <a:pt x="930380" y="2227084"/>
                  </a:lnTo>
                  <a:lnTo>
                    <a:pt x="977322" y="2234127"/>
                  </a:lnTo>
                  <a:lnTo>
                    <a:pt x="1024878" y="2239211"/>
                  </a:lnTo>
                  <a:lnTo>
                    <a:pt x="1073006" y="2242291"/>
                  </a:lnTo>
                  <a:lnTo>
                    <a:pt x="1121664" y="2243328"/>
                  </a:lnTo>
                  <a:lnTo>
                    <a:pt x="1170321" y="2242291"/>
                  </a:lnTo>
                  <a:lnTo>
                    <a:pt x="1218449" y="2239211"/>
                  </a:lnTo>
                  <a:lnTo>
                    <a:pt x="1266005" y="2234127"/>
                  </a:lnTo>
                  <a:lnTo>
                    <a:pt x="1312947" y="2227084"/>
                  </a:lnTo>
                  <a:lnTo>
                    <a:pt x="1359234" y="2218122"/>
                  </a:lnTo>
                  <a:lnTo>
                    <a:pt x="1404822" y="2207285"/>
                  </a:lnTo>
                  <a:lnTo>
                    <a:pt x="1449671" y="2194613"/>
                  </a:lnTo>
                  <a:lnTo>
                    <a:pt x="1493737" y="2180149"/>
                  </a:lnTo>
                  <a:lnTo>
                    <a:pt x="1536979" y="2163935"/>
                  </a:lnTo>
                  <a:lnTo>
                    <a:pt x="1579355" y="2146014"/>
                  </a:lnTo>
                  <a:lnTo>
                    <a:pt x="1620822" y="2126427"/>
                  </a:lnTo>
                  <a:lnTo>
                    <a:pt x="1661339" y="2105216"/>
                  </a:lnTo>
                  <a:lnTo>
                    <a:pt x="1700863" y="2082423"/>
                  </a:lnTo>
                  <a:lnTo>
                    <a:pt x="1739353" y="2058091"/>
                  </a:lnTo>
                  <a:lnTo>
                    <a:pt x="1776766" y="2032261"/>
                  </a:lnTo>
                  <a:lnTo>
                    <a:pt x="1813060" y="2004976"/>
                  </a:lnTo>
                  <a:lnTo>
                    <a:pt x="1848194" y="1976278"/>
                  </a:lnTo>
                  <a:lnTo>
                    <a:pt x="1882125" y="1946209"/>
                  </a:lnTo>
                  <a:lnTo>
                    <a:pt x="1914810" y="1914810"/>
                  </a:lnTo>
                  <a:lnTo>
                    <a:pt x="1946209" y="1882125"/>
                  </a:lnTo>
                  <a:lnTo>
                    <a:pt x="1976278" y="1848194"/>
                  </a:lnTo>
                  <a:lnTo>
                    <a:pt x="2004976" y="1813060"/>
                  </a:lnTo>
                  <a:lnTo>
                    <a:pt x="2032261" y="1776766"/>
                  </a:lnTo>
                  <a:lnTo>
                    <a:pt x="2058091" y="1739353"/>
                  </a:lnTo>
                  <a:lnTo>
                    <a:pt x="2082423" y="1700863"/>
                  </a:lnTo>
                  <a:lnTo>
                    <a:pt x="2105216" y="1661339"/>
                  </a:lnTo>
                  <a:lnTo>
                    <a:pt x="2126427" y="1620822"/>
                  </a:lnTo>
                  <a:lnTo>
                    <a:pt x="2146014" y="1579355"/>
                  </a:lnTo>
                  <a:lnTo>
                    <a:pt x="2163935" y="1536979"/>
                  </a:lnTo>
                  <a:lnTo>
                    <a:pt x="2180149" y="1493737"/>
                  </a:lnTo>
                  <a:lnTo>
                    <a:pt x="2194613" y="1449671"/>
                  </a:lnTo>
                  <a:lnTo>
                    <a:pt x="2207285" y="1404822"/>
                  </a:lnTo>
                  <a:lnTo>
                    <a:pt x="2218122" y="1359234"/>
                  </a:lnTo>
                  <a:lnTo>
                    <a:pt x="2227084" y="1312947"/>
                  </a:lnTo>
                  <a:lnTo>
                    <a:pt x="2234127" y="1266005"/>
                  </a:lnTo>
                  <a:lnTo>
                    <a:pt x="2239211" y="1218449"/>
                  </a:lnTo>
                  <a:lnTo>
                    <a:pt x="2242291" y="1170321"/>
                  </a:lnTo>
                  <a:lnTo>
                    <a:pt x="2243328" y="1121664"/>
                  </a:lnTo>
                  <a:lnTo>
                    <a:pt x="2242291" y="1073006"/>
                  </a:lnTo>
                  <a:lnTo>
                    <a:pt x="2239211" y="1024878"/>
                  </a:lnTo>
                  <a:lnTo>
                    <a:pt x="2234127" y="977322"/>
                  </a:lnTo>
                  <a:lnTo>
                    <a:pt x="2227084" y="930380"/>
                  </a:lnTo>
                  <a:lnTo>
                    <a:pt x="2218122" y="884093"/>
                  </a:lnTo>
                  <a:lnTo>
                    <a:pt x="2207285" y="838505"/>
                  </a:lnTo>
                  <a:lnTo>
                    <a:pt x="2194613" y="793656"/>
                  </a:lnTo>
                  <a:lnTo>
                    <a:pt x="2180149" y="749590"/>
                  </a:lnTo>
                  <a:lnTo>
                    <a:pt x="2163935" y="706348"/>
                  </a:lnTo>
                  <a:lnTo>
                    <a:pt x="2146014" y="663972"/>
                  </a:lnTo>
                  <a:lnTo>
                    <a:pt x="2126427" y="622505"/>
                  </a:lnTo>
                  <a:lnTo>
                    <a:pt x="2105216" y="581988"/>
                  </a:lnTo>
                  <a:lnTo>
                    <a:pt x="2082423" y="542464"/>
                  </a:lnTo>
                  <a:lnTo>
                    <a:pt x="2058091" y="503974"/>
                  </a:lnTo>
                  <a:lnTo>
                    <a:pt x="2032261" y="466561"/>
                  </a:lnTo>
                  <a:lnTo>
                    <a:pt x="2004976" y="430267"/>
                  </a:lnTo>
                  <a:lnTo>
                    <a:pt x="1976278" y="395133"/>
                  </a:lnTo>
                  <a:lnTo>
                    <a:pt x="1946209" y="361202"/>
                  </a:lnTo>
                  <a:lnTo>
                    <a:pt x="1914810" y="328517"/>
                  </a:lnTo>
                  <a:lnTo>
                    <a:pt x="1882125" y="297118"/>
                  </a:lnTo>
                  <a:lnTo>
                    <a:pt x="1848194" y="267049"/>
                  </a:lnTo>
                  <a:lnTo>
                    <a:pt x="1813060" y="238351"/>
                  </a:lnTo>
                  <a:lnTo>
                    <a:pt x="1776766" y="211066"/>
                  </a:lnTo>
                  <a:lnTo>
                    <a:pt x="1739353" y="185236"/>
                  </a:lnTo>
                  <a:lnTo>
                    <a:pt x="1700863" y="160904"/>
                  </a:lnTo>
                  <a:lnTo>
                    <a:pt x="1661339" y="138111"/>
                  </a:lnTo>
                  <a:lnTo>
                    <a:pt x="1620822" y="116900"/>
                  </a:lnTo>
                  <a:lnTo>
                    <a:pt x="1579355" y="97313"/>
                  </a:lnTo>
                  <a:lnTo>
                    <a:pt x="1536979" y="79392"/>
                  </a:lnTo>
                  <a:lnTo>
                    <a:pt x="1493737" y="63178"/>
                  </a:lnTo>
                  <a:lnTo>
                    <a:pt x="1449671" y="48714"/>
                  </a:lnTo>
                  <a:lnTo>
                    <a:pt x="1404822" y="36042"/>
                  </a:lnTo>
                  <a:lnTo>
                    <a:pt x="1359234" y="25205"/>
                  </a:lnTo>
                  <a:lnTo>
                    <a:pt x="1312947" y="16243"/>
                  </a:lnTo>
                  <a:lnTo>
                    <a:pt x="1266005" y="9200"/>
                  </a:lnTo>
                  <a:lnTo>
                    <a:pt x="1218449" y="4116"/>
                  </a:lnTo>
                  <a:lnTo>
                    <a:pt x="1170321" y="1036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321934" y="2126106"/>
              <a:ext cx="1548130" cy="499109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 marR="5080" indent="60960">
                <a:lnSpc>
                  <a:spcPts val="1810"/>
                </a:lnSpc>
                <a:spcBef>
                  <a:spcPts val="245"/>
                </a:spcBef>
              </a:pPr>
              <a:r>
                <a:rPr sz="1600" spc="-25" dirty="0">
                  <a:solidFill>
                    <a:srgbClr val="FFFFFF"/>
                  </a:solidFill>
                  <a:latin typeface="Tahoma"/>
                  <a:cs typeface="Tahoma"/>
                </a:rPr>
                <a:t>Implementación </a:t>
              </a:r>
              <a:r>
                <a:rPr sz="1600" spc="-484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spc="-25" dirty="0">
                  <a:solidFill>
                    <a:srgbClr val="FFFFFF"/>
                  </a:solidFill>
                  <a:latin typeface="Tahoma"/>
                  <a:cs typeface="Tahoma"/>
                </a:rPr>
                <a:t>de</a:t>
              </a:r>
              <a:r>
                <a:rPr sz="1600" spc="-17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dirty="0">
                  <a:solidFill>
                    <a:srgbClr val="FFFFFF"/>
                  </a:solidFill>
                  <a:latin typeface="Tahoma"/>
                  <a:cs typeface="Tahoma"/>
                </a:rPr>
                <a:t>la</a:t>
              </a:r>
              <a:r>
                <a:rPr sz="1600" spc="-18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spc="-45" dirty="0">
                  <a:solidFill>
                    <a:srgbClr val="FFFFFF"/>
                  </a:solidFill>
                  <a:latin typeface="Tahoma"/>
                  <a:cs typeface="Tahoma"/>
                </a:rPr>
                <a:t>Interven</a:t>
              </a:r>
              <a:r>
                <a:rPr sz="1600" spc="-40" dirty="0">
                  <a:solidFill>
                    <a:srgbClr val="FFFFFF"/>
                  </a:solidFill>
                  <a:latin typeface="Tahoma"/>
                  <a:cs typeface="Tahoma"/>
                </a:rPr>
                <a:t>c</a:t>
              </a:r>
              <a:r>
                <a:rPr sz="1600" dirty="0">
                  <a:solidFill>
                    <a:srgbClr val="FFFFFF"/>
                  </a:solidFill>
                  <a:latin typeface="Tahoma"/>
                  <a:cs typeface="Tahoma"/>
                </a:rPr>
                <a:t>ión</a:t>
              </a:r>
              <a:endParaRPr sz="1600">
                <a:latin typeface="Tahoma"/>
                <a:cs typeface="Tahoma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658356" y="4192523"/>
              <a:ext cx="2243455" cy="2243455"/>
            </a:xfrm>
            <a:custGeom>
              <a:avLst/>
              <a:gdLst/>
              <a:ahLst/>
              <a:cxnLst/>
              <a:rect l="l" t="t" r="r" b="b"/>
              <a:pathLst>
                <a:path w="2243454" h="2243454">
                  <a:moveTo>
                    <a:pt x="1121664" y="0"/>
                  </a:moveTo>
                  <a:lnTo>
                    <a:pt x="1073006" y="1036"/>
                  </a:lnTo>
                  <a:lnTo>
                    <a:pt x="1024878" y="4116"/>
                  </a:lnTo>
                  <a:lnTo>
                    <a:pt x="977322" y="9200"/>
                  </a:lnTo>
                  <a:lnTo>
                    <a:pt x="930380" y="16243"/>
                  </a:lnTo>
                  <a:lnTo>
                    <a:pt x="884093" y="25205"/>
                  </a:lnTo>
                  <a:lnTo>
                    <a:pt x="838505" y="36042"/>
                  </a:lnTo>
                  <a:lnTo>
                    <a:pt x="793656" y="48714"/>
                  </a:lnTo>
                  <a:lnTo>
                    <a:pt x="749590" y="63178"/>
                  </a:lnTo>
                  <a:lnTo>
                    <a:pt x="706348" y="79392"/>
                  </a:lnTo>
                  <a:lnTo>
                    <a:pt x="663972" y="97313"/>
                  </a:lnTo>
                  <a:lnTo>
                    <a:pt x="622505" y="116900"/>
                  </a:lnTo>
                  <a:lnTo>
                    <a:pt x="581988" y="138111"/>
                  </a:lnTo>
                  <a:lnTo>
                    <a:pt x="542464" y="160904"/>
                  </a:lnTo>
                  <a:lnTo>
                    <a:pt x="503974" y="185236"/>
                  </a:lnTo>
                  <a:lnTo>
                    <a:pt x="466561" y="211066"/>
                  </a:lnTo>
                  <a:lnTo>
                    <a:pt x="430267" y="238351"/>
                  </a:lnTo>
                  <a:lnTo>
                    <a:pt x="395133" y="267049"/>
                  </a:lnTo>
                  <a:lnTo>
                    <a:pt x="361202" y="297118"/>
                  </a:lnTo>
                  <a:lnTo>
                    <a:pt x="328517" y="328517"/>
                  </a:lnTo>
                  <a:lnTo>
                    <a:pt x="297118" y="361202"/>
                  </a:lnTo>
                  <a:lnTo>
                    <a:pt x="267049" y="395133"/>
                  </a:lnTo>
                  <a:lnTo>
                    <a:pt x="238351" y="430267"/>
                  </a:lnTo>
                  <a:lnTo>
                    <a:pt x="211066" y="466561"/>
                  </a:lnTo>
                  <a:lnTo>
                    <a:pt x="185236" y="503974"/>
                  </a:lnTo>
                  <a:lnTo>
                    <a:pt x="160904" y="542464"/>
                  </a:lnTo>
                  <a:lnTo>
                    <a:pt x="138111" y="581988"/>
                  </a:lnTo>
                  <a:lnTo>
                    <a:pt x="116900" y="622505"/>
                  </a:lnTo>
                  <a:lnTo>
                    <a:pt x="97313" y="663972"/>
                  </a:lnTo>
                  <a:lnTo>
                    <a:pt x="79392" y="706348"/>
                  </a:lnTo>
                  <a:lnTo>
                    <a:pt x="63178" y="749590"/>
                  </a:lnTo>
                  <a:lnTo>
                    <a:pt x="48714" y="793656"/>
                  </a:lnTo>
                  <a:lnTo>
                    <a:pt x="36042" y="838505"/>
                  </a:lnTo>
                  <a:lnTo>
                    <a:pt x="25205" y="884093"/>
                  </a:lnTo>
                  <a:lnTo>
                    <a:pt x="16243" y="930380"/>
                  </a:lnTo>
                  <a:lnTo>
                    <a:pt x="9200" y="977322"/>
                  </a:lnTo>
                  <a:lnTo>
                    <a:pt x="4116" y="1024878"/>
                  </a:lnTo>
                  <a:lnTo>
                    <a:pt x="1036" y="1073006"/>
                  </a:lnTo>
                  <a:lnTo>
                    <a:pt x="0" y="1121664"/>
                  </a:lnTo>
                  <a:lnTo>
                    <a:pt x="1036" y="1170319"/>
                  </a:lnTo>
                  <a:lnTo>
                    <a:pt x="4116" y="1218445"/>
                  </a:lnTo>
                  <a:lnTo>
                    <a:pt x="9200" y="1266000"/>
                  </a:lnTo>
                  <a:lnTo>
                    <a:pt x="16243" y="1312941"/>
                  </a:lnTo>
                  <a:lnTo>
                    <a:pt x="25205" y="1359226"/>
                  </a:lnTo>
                  <a:lnTo>
                    <a:pt x="36042" y="1404814"/>
                  </a:lnTo>
                  <a:lnTo>
                    <a:pt x="48714" y="1449661"/>
                  </a:lnTo>
                  <a:lnTo>
                    <a:pt x="63178" y="1493727"/>
                  </a:lnTo>
                  <a:lnTo>
                    <a:pt x="79392" y="1536968"/>
                  </a:lnTo>
                  <a:lnTo>
                    <a:pt x="97313" y="1579344"/>
                  </a:lnTo>
                  <a:lnTo>
                    <a:pt x="116900" y="1620811"/>
                  </a:lnTo>
                  <a:lnTo>
                    <a:pt x="138111" y="1661328"/>
                  </a:lnTo>
                  <a:lnTo>
                    <a:pt x="160904" y="1700852"/>
                  </a:lnTo>
                  <a:lnTo>
                    <a:pt x="185236" y="1739342"/>
                  </a:lnTo>
                  <a:lnTo>
                    <a:pt x="211066" y="1776755"/>
                  </a:lnTo>
                  <a:lnTo>
                    <a:pt x="238351" y="1813050"/>
                  </a:lnTo>
                  <a:lnTo>
                    <a:pt x="267049" y="1848184"/>
                  </a:lnTo>
                  <a:lnTo>
                    <a:pt x="297118" y="1882115"/>
                  </a:lnTo>
                  <a:lnTo>
                    <a:pt x="328517" y="1914801"/>
                  </a:lnTo>
                  <a:lnTo>
                    <a:pt x="361202" y="1946200"/>
                  </a:lnTo>
                  <a:lnTo>
                    <a:pt x="395133" y="1976270"/>
                  </a:lnTo>
                  <a:lnTo>
                    <a:pt x="430267" y="2004969"/>
                  </a:lnTo>
                  <a:lnTo>
                    <a:pt x="466561" y="2032254"/>
                  </a:lnTo>
                  <a:lnTo>
                    <a:pt x="503974" y="2058084"/>
                  </a:lnTo>
                  <a:lnTo>
                    <a:pt x="542464" y="2082417"/>
                  </a:lnTo>
                  <a:lnTo>
                    <a:pt x="581988" y="2105210"/>
                  </a:lnTo>
                  <a:lnTo>
                    <a:pt x="622505" y="2126422"/>
                  </a:lnTo>
                  <a:lnTo>
                    <a:pt x="663972" y="2146010"/>
                  </a:lnTo>
                  <a:lnTo>
                    <a:pt x="706348" y="2163932"/>
                  </a:lnTo>
                  <a:lnTo>
                    <a:pt x="749590" y="2180146"/>
                  </a:lnTo>
                  <a:lnTo>
                    <a:pt x="793656" y="2194611"/>
                  </a:lnTo>
                  <a:lnTo>
                    <a:pt x="838505" y="2207283"/>
                  </a:lnTo>
                  <a:lnTo>
                    <a:pt x="884093" y="2218121"/>
                  </a:lnTo>
                  <a:lnTo>
                    <a:pt x="930380" y="2227083"/>
                  </a:lnTo>
                  <a:lnTo>
                    <a:pt x="977322" y="2234127"/>
                  </a:lnTo>
                  <a:lnTo>
                    <a:pt x="1024878" y="2239210"/>
                  </a:lnTo>
                  <a:lnTo>
                    <a:pt x="1073006" y="2242291"/>
                  </a:lnTo>
                  <a:lnTo>
                    <a:pt x="1121664" y="2243328"/>
                  </a:lnTo>
                  <a:lnTo>
                    <a:pt x="1170321" y="2242291"/>
                  </a:lnTo>
                  <a:lnTo>
                    <a:pt x="1218449" y="2239210"/>
                  </a:lnTo>
                  <a:lnTo>
                    <a:pt x="1266005" y="2234127"/>
                  </a:lnTo>
                  <a:lnTo>
                    <a:pt x="1312947" y="2227083"/>
                  </a:lnTo>
                  <a:lnTo>
                    <a:pt x="1359234" y="2218121"/>
                  </a:lnTo>
                  <a:lnTo>
                    <a:pt x="1404822" y="2207283"/>
                  </a:lnTo>
                  <a:lnTo>
                    <a:pt x="1449671" y="2194611"/>
                  </a:lnTo>
                  <a:lnTo>
                    <a:pt x="1493737" y="2180146"/>
                  </a:lnTo>
                  <a:lnTo>
                    <a:pt x="1536979" y="2163932"/>
                  </a:lnTo>
                  <a:lnTo>
                    <a:pt x="1579355" y="2146010"/>
                  </a:lnTo>
                  <a:lnTo>
                    <a:pt x="1620822" y="2126422"/>
                  </a:lnTo>
                  <a:lnTo>
                    <a:pt x="1661339" y="2105210"/>
                  </a:lnTo>
                  <a:lnTo>
                    <a:pt x="1700863" y="2082417"/>
                  </a:lnTo>
                  <a:lnTo>
                    <a:pt x="1739353" y="2058084"/>
                  </a:lnTo>
                  <a:lnTo>
                    <a:pt x="1776766" y="2032254"/>
                  </a:lnTo>
                  <a:lnTo>
                    <a:pt x="1813060" y="2004969"/>
                  </a:lnTo>
                  <a:lnTo>
                    <a:pt x="1848194" y="1976270"/>
                  </a:lnTo>
                  <a:lnTo>
                    <a:pt x="1882125" y="1946200"/>
                  </a:lnTo>
                  <a:lnTo>
                    <a:pt x="1914810" y="1914801"/>
                  </a:lnTo>
                  <a:lnTo>
                    <a:pt x="1946209" y="1882115"/>
                  </a:lnTo>
                  <a:lnTo>
                    <a:pt x="1976278" y="1848184"/>
                  </a:lnTo>
                  <a:lnTo>
                    <a:pt x="2004976" y="1813050"/>
                  </a:lnTo>
                  <a:lnTo>
                    <a:pt x="2032261" y="1776755"/>
                  </a:lnTo>
                  <a:lnTo>
                    <a:pt x="2058091" y="1739342"/>
                  </a:lnTo>
                  <a:lnTo>
                    <a:pt x="2082423" y="1700852"/>
                  </a:lnTo>
                  <a:lnTo>
                    <a:pt x="2105216" y="1661328"/>
                  </a:lnTo>
                  <a:lnTo>
                    <a:pt x="2126427" y="1620811"/>
                  </a:lnTo>
                  <a:lnTo>
                    <a:pt x="2146014" y="1579344"/>
                  </a:lnTo>
                  <a:lnTo>
                    <a:pt x="2163935" y="1536968"/>
                  </a:lnTo>
                  <a:lnTo>
                    <a:pt x="2180149" y="1493727"/>
                  </a:lnTo>
                  <a:lnTo>
                    <a:pt x="2194613" y="1449661"/>
                  </a:lnTo>
                  <a:lnTo>
                    <a:pt x="2207285" y="1404814"/>
                  </a:lnTo>
                  <a:lnTo>
                    <a:pt x="2218122" y="1359226"/>
                  </a:lnTo>
                  <a:lnTo>
                    <a:pt x="2227084" y="1312941"/>
                  </a:lnTo>
                  <a:lnTo>
                    <a:pt x="2234127" y="1266000"/>
                  </a:lnTo>
                  <a:lnTo>
                    <a:pt x="2239211" y="1218445"/>
                  </a:lnTo>
                  <a:lnTo>
                    <a:pt x="2242291" y="1170319"/>
                  </a:lnTo>
                  <a:lnTo>
                    <a:pt x="2243328" y="1121664"/>
                  </a:lnTo>
                  <a:lnTo>
                    <a:pt x="2242291" y="1073006"/>
                  </a:lnTo>
                  <a:lnTo>
                    <a:pt x="2239211" y="1024878"/>
                  </a:lnTo>
                  <a:lnTo>
                    <a:pt x="2234127" y="977322"/>
                  </a:lnTo>
                  <a:lnTo>
                    <a:pt x="2227084" y="930380"/>
                  </a:lnTo>
                  <a:lnTo>
                    <a:pt x="2218122" y="884093"/>
                  </a:lnTo>
                  <a:lnTo>
                    <a:pt x="2207285" y="838505"/>
                  </a:lnTo>
                  <a:lnTo>
                    <a:pt x="2194613" y="793656"/>
                  </a:lnTo>
                  <a:lnTo>
                    <a:pt x="2180149" y="749590"/>
                  </a:lnTo>
                  <a:lnTo>
                    <a:pt x="2163935" y="706348"/>
                  </a:lnTo>
                  <a:lnTo>
                    <a:pt x="2146014" y="663972"/>
                  </a:lnTo>
                  <a:lnTo>
                    <a:pt x="2126427" y="622505"/>
                  </a:lnTo>
                  <a:lnTo>
                    <a:pt x="2105216" y="581988"/>
                  </a:lnTo>
                  <a:lnTo>
                    <a:pt x="2082423" y="542464"/>
                  </a:lnTo>
                  <a:lnTo>
                    <a:pt x="2058091" y="503974"/>
                  </a:lnTo>
                  <a:lnTo>
                    <a:pt x="2032261" y="466561"/>
                  </a:lnTo>
                  <a:lnTo>
                    <a:pt x="2004976" y="430267"/>
                  </a:lnTo>
                  <a:lnTo>
                    <a:pt x="1976278" y="395133"/>
                  </a:lnTo>
                  <a:lnTo>
                    <a:pt x="1946209" y="361202"/>
                  </a:lnTo>
                  <a:lnTo>
                    <a:pt x="1914810" y="328517"/>
                  </a:lnTo>
                  <a:lnTo>
                    <a:pt x="1882125" y="297118"/>
                  </a:lnTo>
                  <a:lnTo>
                    <a:pt x="1848194" y="267049"/>
                  </a:lnTo>
                  <a:lnTo>
                    <a:pt x="1813060" y="238351"/>
                  </a:lnTo>
                  <a:lnTo>
                    <a:pt x="1776766" y="211066"/>
                  </a:lnTo>
                  <a:lnTo>
                    <a:pt x="1739353" y="185236"/>
                  </a:lnTo>
                  <a:lnTo>
                    <a:pt x="1700863" y="160904"/>
                  </a:lnTo>
                  <a:lnTo>
                    <a:pt x="1661339" y="138111"/>
                  </a:lnTo>
                  <a:lnTo>
                    <a:pt x="1620822" y="116900"/>
                  </a:lnTo>
                  <a:lnTo>
                    <a:pt x="1579355" y="97313"/>
                  </a:lnTo>
                  <a:lnTo>
                    <a:pt x="1536979" y="79392"/>
                  </a:lnTo>
                  <a:lnTo>
                    <a:pt x="1493737" y="63178"/>
                  </a:lnTo>
                  <a:lnTo>
                    <a:pt x="1449671" y="48714"/>
                  </a:lnTo>
                  <a:lnTo>
                    <a:pt x="1404822" y="36042"/>
                  </a:lnTo>
                  <a:lnTo>
                    <a:pt x="1359234" y="25205"/>
                  </a:lnTo>
                  <a:lnTo>
                    <a:pt x="1312947" y="16243"/>
                  </a:lnTo>
                  <a:lnTo>
                    <a:pt x="1266005" y="9200"/>
                  </a:lnTo>
                  <a:lnTo>
                    <a:pt x="1218449" y="4116"/>
                  </a:lnTo>
                  <a:lnTo>
                    <a:pt x="1170321" y="1036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3290315" y="3469132"/>
              <a:ext cx="3967479" cy="2966720"/>
              <a:chOff x="3290315" y="3469132"/>
              <a:chExt cx="3967479" cy="296672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6583806" y="3469132"/>
                <a:ext cx="673735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29920">
                    <a:moveTo>
                      <a:pt x="393446" y="0"/>
                    </a:moveTo>
                    <a:lnTo>
                      <a:pt x="0" y="227075"/>
                    </a:lnTo>
                    <a:lnTo>
                      <a:pt x="148971" y="485139"/>
                    </a:lnTo>
                    <a:lnTo>
                      <a:pt x="17779" y="560831"/>
                    </a:lnTo>
                    <a:lnTo>
                      <a:pt x="494665" y="629538"/>
                    </a:lnTo>
                    <a:lnTo>
                      <a:pt x="673481" y="182244"/>
                    </a:lnTo>
                    <a:lnTo>
                      <a:pt x="542417" y="257936"/>
                    </a:lnTo>
                    <a:lnTo>
                      <a:pt x="393446" y="0"/>
                    </a:lnTo>
                    <a:close/>
                  </a:path>
                </a:pathLst>
              </a:custGeom>
              <a:solidFill>
                <a:srgbClr val="DDC8A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290315" y="4192524"/>
                <a:ext cx="2243455" cy="2243455"/>
              </a:xfrm>
              <a:custGeom>
                <a:avLst/>
                <a:gdLst/>
                <a:ahLst/>
                <a:cxnLst/>
                <a:rect l="l" t="t" r="r" b="b"/>
                <a:pathLst>
                  <a:path w="2243454" h="2243454">
                    <a:moveTo>
                      <a:pt x="1121664" y="0"/>
                    </a:moveTo>
                    <a:lnTo>
                      <a:pt x="1073006" y="1036"/>
                    </a:lnTo>
                    <a:lnTo>
                      <a:pt x="1024878" y="4116"/>
                    </a:lnTo>
                    <a:lnTo>
                      <a:pt x="977322" y="9200"/>
                    </a:lnTo>
                    <a:lnTo>
                      <a:pt x="930380" y="16243"/>
                    </a:lnTo>
                    <a:lnTo>
                      <a:pt x="884093" y="25205"/>
                    </a:lnTo>
                    <a:lnTo>
                      <a:pt x="838505" y="36042"/>
                    </a:lnTo>
                    <a:lnTo>
                      <a:pt x="793656" y="48714"/>
                    </a:lnTo>
                    <a:lnTo>
                      <a:pt x="749590" y="63178"/>
                    </a:lnTo>
                    <a:lnTo>
                      <a:pt x="706348" y="79392"/>
                    </a:lnTo>
                    <a:lnTo>
                      <a:pt x="663972" y="97313"/>
                    </a:lnTo>
                    <a:lnTo>
                      <a:pt x="622505" y="116900"/>
                    </a:lnTo>
                    <a:lnTo>
                      <a:pt x="581988" y="138111"/>
                    </a:lnTo>
                    <a:lnTo>
                      <a:pt x="542464" y="160904"/>
                    </a:lnTo>
                    <a:lnTo>
                      <a:pt x="503974" y="185236"/>
                    </a:lnTo>
                    <a:lnTo>
                      <a:pt x="466561" y="211066"/>
                    </a:lnTo>
                    <a:lnTo>
                      <a:pt x="430267" y="238351"/>
                    </a:lnTo>
                    <a:lnTo>
                      <a:pt x="395133" y="267049"/>
                    </a:lnTo>
                    <a:lnTo>
                      <a:pt x="361202" y="297118"/>
                    </a:lnTo>
                    <a:lnTo>
                      <a:pt x="328517" y="328517"/>
                    </a:lnTo>
                    <a:lnTo>
                      <a:pt x="297118" y="361202"/>
                    </a:lnTo>
                    <a:lnTo>
                      <a:pt x="267049" y="395133"/>
                    </a:lnTo>
                    <a:lnTo>
                      <a:pt x="238351" y="430267"/>
                    </a:lnTo>
                    <a:lnTo>
                      <a:pt x="211066" y="466561"/>
                    </a:lnTo>
                    <a:lnTo>
                      <a:pt x="185236" y="503974"/>
                    </a:lnTo>
                    <a:lnTo>
                      <a:pt x="160904" y="542464"/>
                    </a:lnTo>
                    <a:lnTo>
                      <a:pt x="138111" y="581988"/>
                    </a:lnTo>
                    <a:lnTo>
                      <a:pt x="116900" y="622505"/>
                    </a:lnTo>
                    <a:lnTo>
                      <a:pt x="97313" y="663972"/>
                    </a:lnTo>
                    <a:lnTo>
                      <a:pt x="79392" y="706348"/>
                    </a:lnTo>
                    <a:lnTo>
                      <a:pt x="63178" y="749590"/>
                    </a:lnTo>
                    <a:lnTo>
                      <a:pt x="48714" y="793656"/>
                    </a:lnTo>
                    <a:lnTo>
                      <a:pt x="36042" y="838505"/>
                    </a:lnTo>
                    <a:lnTo>
                      <a:pt x="25205" y="884093"/>
                    </a:lnTo>
                    <a:lnTo>
                      <a:pt x="16243" y="930380"/>
                    </a:lnTo>
                    <a:lnTo>
                      <a:pt x="9200" y="977322"/>
                    </a:lnTo>
                    <a:lnTo>
                      <a:pt x="4116" y="1024878"/>
                    </a:lnTo>
                    <a:lnTo>
                      <a:pt x="1036" y="1073006"/>
                    </a:lnTo>
                    <a:lnTo>
                      <a:pt x="0" y="1121664"/>
                    </a:lnTo>
                    <a:lnTo>
                      <a:pt x="1036" y="1170319"/>
                    </a:lnTo>
                    <a:lnTo>
                      <a:pt x="4116" y="1218445"/>
                    </a:lnTo>
                    <a:lnTo>
                      <a:pt x="9200" y="1266000"/>
                    </a:lnTo>
                    <a:lnTo>
                      <a:pt x="16243" y="1312941"/>
                    </a:lnTo>
                    <a:lnTo>
                      <a:pt x="25205" y="1359226"/>
                    </a:lnTo>
                    <a:lnTo>
                      <a:pt x="36042" y="1404814"/>
                    </a:lnTo>
                    <a:lnTo>
                      <a:pt x="48714" y="1449661"/>
                    </a:lnTo>
                    <a:lnTo>
                      <a:pt x="63178" y="1493727"/>
                    </a:lnTo>
                    <a:lnTo>
                      <a:pt x="79392" y="1536968"/>
                    </a:lnTo>
                    <a:lnTo>
                      <a:pt x="97313" y="1579344"/>
                    </a:lnTo>
                    <a:lnTo>
                      <a:pt x="116900" y="1620811"/>
                    </a:lnTo>
                    <a:lnTo>
                      <a:pt x="138111" y="1661328"/>
                    </a:lnTo>
                    <a:lnTo>
                      <a:pt x="160904" y="1700852"/>
                    </a:lnTo>
                    <a:lnTo>
                      <a:pt x="185236" y="1739342"/>
                    </a:lnTo>
                    <a:lnTo>
                      <a:pt x="211066" y="1776755"/>
                    </a:lnTo>
                    <a:lnTo>
                      <a:pt x="238351" y="1813050"/>
                    </a:lnTo>
                    <a:lnTo>
                      <a:pt x="267049" y="1848184"/>
                    </a:lnTo>
                    <a:lnTo>
                      <a:pt x="297118" y="1882115"/>
                    </a:lnTo>
                    <a:lnTo>
                      <a:pt x="328517" y="1914801"/>
                    </a:lnTo>
                    <a:lnTo>
                      <a:pt x="361202" y="1946200"/>
                    </a:lnTo>
                    <a:lnTo>
                      <a:pt x="395133" y="1976270"/>
                    </a:lnTo>
                    <a:lnTo>
                      <a:pt x="430267" y="2004969"/>
                    </a:lnTo>
                    <a:lnTo>
                      <a:pt x="466561" y="2032254"/>
                    </a:lnTo>
                    <a:lnTo>
                      <a:pt x="503974" y="2058084"/>
                    </a:lnTo>
                    <a:lnTo>
                      <a:pt x="542464" y="2082417"/>
                    </a:lnTo>
                    <a:lnTo>
                      <a:pt x="581988" y="2105210"/>
                    </a:lnTo>
                    <a:lnTo>
                      <a:pt x="622505" y="2126422"/>
                    </a:lnTo>
                    <a:lnTo>
                      <a:pt x="663972" y="2146010"/>
                    </a:lnTo>
                    <a:lnTo>
                      <a:pt x="706348" y="2163932"/>
                    </a:lnTo>
                    <a:lnTo>
                      <a:pt x="749590" y="2180146"/>
                    </a:lnTo>
                    <a:lnTo>
                      <a:pt x="793656" y="2194611"/>
                    </a:lnTo>
                    <a:lnTo>
                      <a:pt x="838505" y="2207283"/>
                    </a:lnTo>
                    <a:lnTo>
                      <a:pt x="884093" y="2218121"/>
                    </a:lnTo>
                    <a:lnTo>
                      <a:pt x="930380" y="2227083"/>
                    </a:lnTo>
                    <a:lnTo>
                      <a:pt x="977322" y="2234127"/>
                    </a:lnTo>
                    <a:lnTo>
                      <a:pt x="1024878" y="2239210"/>
                    </a:lnTo>
                    <a:lnTo>
                      <a:pt x="1073006" y="2242291"/>
                    </a:lnTo>
                    <a:lnTo>
                      <a:pt x="1121664" y="2243328"/>
                    </a:lnTo>
                    <a:lnTo>
                      <a:pt x="1170321" y="2242291"/>
                    </a:lnTo>
                    <a:lnTo>
                      <a:pt x="1218449" y="2239210"/>
                    </a:lnTo>
                    <a:lnTo>
                      <a:pt x="1266005" y="2234127"/>
                    </a:lnTo>
                    <a:lnTo>
                      <a:pt x="1312947" y="2227083"/>
                    </a:lnTo>
                    <a:lnTo>
                      <a:pt x="1359234" y="2218121"/>
                    </a:lnTo>
                    <a:lnTo>
                      <a:pt x="1404822" y="2207283"/>
                    </a:lnTo>
                    <a:lnTo>
                      <a:pt x="1449671" y="2194611"/>
                    </a:lnTo>
                    <a:lnTo>
                      <a:pt x="1493737" y="2180146"/>
                    </a:lnTo>
                    <a:lnTo>
                      <a:pt x="1536979" y="2163932"/>
                    </a:lnTo>
                    <a:lnTo>
                      <a:pt x="1579355" y="2146010"/>
                    </a:lnTo>
                    <a:lnTo>
                      <a:pt x="1620822" y="2126422"/>
                    </a:lnTo>
                    <a:lnTo>
                      <a:pt x="1661339" y="2105210"/>
                    </a:lnTo>
                    <a:lnTo>
                      <a:pt x="1700863" y="2082417"/>
                    </a:lnTo>
                    <a:lnTo>
                      <a:pt x="1739353" y="2058084"/>
                    </a:lnTo>
                    <a:lnTo>
                      <a:pt x="1776766" y="2032254"/>
                    </a:lnTo>
                    <a:lnTo>
                      <a:pt x="1813060" y="2004969"/>
                    </a:lnTo>
                    <a:lnTo>
                      <a:pt x="1848194" y="1976270"/>
                    </a:lnTo>
                    <a:lnTo>
                      <a:pt x="1882125" y="1946200"/>
                    </a:lnTo>
                    <a:lnTo>
                      <a:pt x="1914810" y="1914801"/>
                    </a:lnTo>
                    <a:lnTo>
                      <a:pt x="1946209" y="1882115"/>
                    </a:lnTo>
                    <a:lnTo>
                      <a:pt x="1976278" y="1848184"/>
                    </a:lnTo>
                    <a:lnTo>
                      <a:pt x="2004976" y="1813050"/>
                    </a:lnTo>
                    <a:lnTo>
                      <a:pt x="2032261" y="1776755"/>
                    </a:lnTo>
                    <a:lnTo>
                      <a:pt x="2058091" y="1739342"/>
                    </a:lnTo>
                    <a:lnTo>
                      <a:pt x="2082423" y="1700852"/>
                    </a:lnTo>
                    <a:lnTo>
                      <a:pt x="2105216" y="1661328"/>
                    </a:lnTo>
                    <a:lnTo>
                      <a:pt x="2126427" y="1620811"/>
                    </a:lnTo>
                    <a:lnTo>
                      <a:pt x="2146014" y="1579344"/>
                    </a:lnTo>
                    <a:lnTo>
                      <a:pt x="2163935" y="1536968"/>
                    </a:lnTo>
                    <a:lnTo>
                      <a:pt x="2180149" y="1493727"/>
                    </a:lnTo>
                    <a:lnTo>
                      <a:pt x="2194613" y="1449661"/>
                    </a:lnTo>
                    <a:lnTo>
                      <a:pt x="2207285" y="1404814"/>
                    </a:lnTo>
                    <a:lnTo>
                      <a:pt x="2218122" y="1359226"/>
                    </a:lnTo>
                    <a:lnTo>
                      <a:pt x="2227084" y="1312941"/>
                    </a:lnTo>
                    <a:lnTo>
                      <a:pt x="2234127" y="1266000"/>
                    </a:lnTo>
                    <a:lnTo>
                      <a:pt x="2239211" y="1218445"/>
                    </a:lnTo>
                    <a:lnTo>
                      <a:pt x="2242291" y="1170319"/>
                    </a:lnTo>
                    <a:lnTo>
                      <a:pt x="2243328" y="1121664"/>
                    </a:lnTo>
                    <a:lnTo>
                      <a:pt x="2242291" y="1073006"/>
                    </a:lnTo>
                    <a:lnTo>
                      <a:pt x="2239211" y="1024878"/>
                    </a:lnTo>
                    <a:lnTo>
                      <a:pt x="2234127" y="977322"/>
                    </a:lnTo>
                    <a:lnTo>
                      <a:pt x="2227084" y="930380"/>
                    </a:lnTo>
                    <a:lnTo>
                      <a:pt x="2218122" y="884093"/>
                    </a:lnTo>
                    <a:lnTo>
                      <a:pt x="2207285" y="838505"/>
                    </a:lnTo>
                    <a:lnTo>
                      <a:pt x="2194613" y="793656"/>
                    </a:lnTo>
                    <a:lnTo>
                      <a:pt x="2180149" y="749590"/>
                    </a:lnTo>
                    <a:lnTo>
                      <a:pt x="2163935" y="706348"/>
                    </a:lnTo>
                    <a:lnTo>
                      <a:pt x="2146014" y="663972"/>
                    </a:lnTo>
                    <a:lnTo>
                      <a:pt x="2126427" y="622505"/>
                    </a:lnTo>
                    <a:lnTo>
                      <a:pt x="2105216" y="581988"/>
                    </a:lnTo>
                    <a:lnTo>
                      <a:pt x="2082423" y="542464"/>
                    </a:lnTo>
                    <a:lnTo>
                      <a:pt x="2058091" y="503974"/>
                    </a:lnTo>
                    <a:lnTo>
                      <a:pt x="2032261" y="466561"/>
                    </a:lnTo>
                    <a:lnTo>
                      <a:pt x="2004976" y="430267"/>
                    </a:lnTo>
                    <a:lnTo>
                      <a:pt x="1976278" y="395133"/>
                    </a:lnTo>
                    <a:lnTo>
                      <a:pt x="1946209" y="361202"/>
                    </a:lnTo>
                    <a:lnTo>
                      <a:pt x="1914810" y="328517"/>
                    </a:lnTo>
                    <a:lnTo>
                      <a:pt x="1882125" y="297118"/>
                    </a:lnTo>
                    <a:lnTo>
                      <a:pt x="1848194" y="267049"/>
                    </a:lnTo>
                    <a:lnTo>
                      <a:pt x="1813060" y="238351"/>
                    </a:lnTo>
                    <a:lnTo>
                      <a:pt x="1776766" y="211066"/>
                    </a:lnTo>
                    <a:lnTo>
                      <a:pt x="1739353" y="185236"/>
                    </a:lnTo>
                    <a:lnTo>
                      <a:pt x="1700863" y="160904"/>
                    </a:lnTo>
                    <a:lnTo>
                      <a:pt x="1661339" y="138111"/>
                    </a:lnTo>
                    <a:lnTo>
                      <a:pt x="1620822" y="116900"/>
                    </a:lnTo>
                    <a:lnTo>
                      <a:pt x="1579355" y="97313"/>
                    </a:lnTo>
                    <a:lnTo>
                      <a:pt x="1536979" y="79392"/>
                    </a:lnTo>
                    <a:lnTo>
                      <a:pt x="1493737" y="63178"/>
                    </a:lnTo>
                    <a:lnTo>
                      <a:pt x="1449671" y="48714"/>
                    </a:lnTo>
                    <a:lnTo>
                      <a:pt x="1404822" y="36042"/>
                    </a:lnTo>
                    <a:lnTo>
                      <a:pt x="1359234" y="25205"/>
                    </a:lnTo>
                    <a:lnTo>
                      <a:pt x="1312947" y="16243"/>
                    </a:lnTo>
                    <a:lnTo>
                      <a:pt x="1266005" y="9200"/>
                    </a:lnTo>
                    <a:lnTo>
                      <a:pt x="1218449" y="4116"/>
                    </a:lnTo>
                    <a:lnTo>
                      <a:pt x="1170321" y="1036"/>
                    </a:lnTo>
                    <a:lnTo>
                      <a:pt x="1121664" y="0"/>
                    </a:lnTo>
                    <a:close/>
                  </a:path>
                </a:pathLst>
              </a:custGeom>
              <a:solidFill>
                <a:srgbClr val="9A003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7301610" y="5158232"/>
              <a:ext cx="95631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spc="-25" dirty="0">
                  <a:solidFill>
                    <a:srgbClr val="FFFFFF"/>
                  </a:solidFill>
                  <a:latin typeface="Tahoma"/>
                  <a:cs typeface="Tahoma"/>
                </a:rPr>
                <a:t>Eval</a:t>
              </a:r>
              <a:r>
                <a:rPr sz="1600" spc="-40" dirty="0">
                  <a:solidFill>
                    <a:srgbClr val="FFFFFF"/>
                  </a:solidFill>
                  <a:latin typeface="Tahoma"/>
                  <a:cs typeface="Tahoma"/>
                </a:rPr>
                <a:t>u</a:t>
              </a:r>
              <a:r>
                <a:rPr sz="1600" spc="-10" dirty="0">
                  <a:solidFill>
                    <a:srgbClr val="FFFFFF"/>
                  </a:solidFill>
                  <a:latin typeface="Tahoma"/>
                  <a:cs typeface="Tahoma"/>
                </a:rPr>
                <a:t>ac</a:t>
              </a:r>
              <a:r>
                <a:rPr sz="1600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600" spc="-15" dirty="0">
                  <a:solidFill>
                    <a:srgbClr val="FFFFFF"/>
                  </a:solidFill>
                  <a:latin typeface="Tahoma"/>
                  <a:cs typeface="Tahoma"/>
                </a:rPr>
                <a:t>ón</a:t>
              </a:r>
              <a:endParaRPr sz="1600">
                <a:latin typeface="Tahoma"/>
                <a:cs typeface="Tahoma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815584" y="4934711"/>
              <a:ext cx="596265" cy="757555"/>
            </a:xfrm>
            <a:custGeom>
              <a:avLst/>
              <a:gdLst/>
              <a:ahLst/>
              <a:cxnLst/>
              <a:rect l="l" t="t" r="r" b="b"/>
              <a:pathLst>
                <a:path w="596264" h="757554">
                  <a:moveTo>
                    <a:pt x="297941" y="0"/>
                  </a:moveTo>
                  <a:lnTo>
                    <a:pt x="0" y="378713"/>
                  </a:lnTo>
                  <a:lnTo>
                    <a:pt x="297941" y="757428"/>
                  </a:lnTo>
                  <a:lnTo>
                    <a:pt x="297941" y="605916"/>
                  </a:lnTo>
                  <a:lnTo>
                    <a:pt x="595883" y="605916"/>
                  </a:lnTo>
                  <a:lnTo>
                    <a:pt x="595883" y="151511"/>
                  </a:lnTo>
                  <a:lnTo>
                    <a:pt x="297941" y="151511"/>
                  </a:lnTo>
                  <a:lnTo>
                    <a:pt x="297941" y="0"/>
                  </a:lnTo>
                  <a:close/>
                </a:path>
              </a:pathLst>
            </a:custGeom>
            <a:solidFill>
              <a:srgbClr val="DDC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703446" y="4927803"/>
              <a:ext cx="1417955" cy="729615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72085" marR="5080" indent="-160020">
                <a:lnSpc>
                  <a:spcPts val="1810"/>
                </a:lnSpc>
                <a:spcBef>
                  <a:spcPts val="250"/>
                </a:spcBef>
              </a:pPr>
              <a:r>
                <a:rPr sz="1600" spc="-95" dirty="0">
                  <a:solidFill>
                    <a:srgbClr val="FFFFFF"/>
                  </a:solidFill>
                  <a:latin typeface="Tahoma"/>
                  <a:cs typeface="Tahoma"/>
                </a:rPr>
                <a:t>A</a:t>
              </a:r>
              <a:r>
                <a:rPr sz="1600" spc="-10" dirty="0">
                  <a:solidFill>
                    <a:srgbClr val="FFFFFF"/>
                  </a:solidFill>
                  <a:latin typeface="Tahoma"/>
                  <a:cs typeface="Tahoma"/>
                </a:rPr>
                <a:t>nálisis</a:t>
              </a:r>
              <a:r>
                <a:rPr sz="1600" spc="-18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spc="-55" dirty="0">
                  <a:solidFill>
                    <a:srgbClr val="FFFFFF"/>
                  </a:solidFill>
                  <a:latin typeface="Tahoma"/>
                  <a:cs typeface="Tahoma"/>
                </a:rPr>
                <a:t>y</a:t>
              </a:r>
              <a:r>
                <a:rPr sz="1600" spc="-18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spc="-5" dirty="0">
                  <a:solidFill>
                    <a:srgbClr val="FFFFFF"/>
                  </a:solidFill>
                  <a:latin typeface="Tahoma"/>
                  <a:cs typeface="Tahoma"/>
                </a:rPr>
                <a:t>dis</a:t>
              </a:r>
              <a:r>
                <a:rPr sz="1600" spc="-20" dirty="0">
                  <a:solidFill>
                    <a:srgbClr val="FFFFFF"/>
                  </a:solidFill>
                  <a:latin typeface="Tahoma"/>
                  <a:cs typeface="Tahoma"/>
                </a:rPr>
                <a:t>eño  </a:t>
              </a:r>
              <a:r>
                <a:rPr sz="1600" dirty="0">
                  <a:solidFill>
                    <a:srgbClr val="FFFFFF"/>
                  </a:solidFill>
                  <a:latin typeface="Tahoma"/>
                  <a:cs typeface="Tahoma"/>
                </a:rPr>
                <a:t>detall</a:t>
              </a:r>
              <a:r>
                <a:rPr sz="1600" spc="-15" dirty="0">
                  <a:solidFill>
                    <a:srgbClr val="FFFFFF"/>
                  </a:solidFill>
                  <a:latin typeface="Tahoma"/>
                  <a:cs typeface="Tahoma"/>
                </a:rPr>
                <a:t>ado</a:t>
              </a:r>
              <a:r>
                <a:rPr sz="1600" spc="-16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600" spc="-20" dirty="0">
                  <a:solidFill>
                    <a:srgbClr val="FFFFFF"/>
                  </a:solidFill>
                  <a:latin typeface="Tahoma"/>
                  <a:cs typeface="Tahoma"/>
                </a:rPr>
                <a:t>de  intervención</a:t>
              </a:r>
              <a:endParaRPr sz="1600">
                <a:latin typeface="Tahoma"/>
                <a:cs typeface="Tahom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99914" y="3611879"/>
              <a:ext cx="673735" cy="629920"/>
            </a:xfrm>
            <a:custGeom>
              <a:avLst/>
              <a:gdLst/>
              <a:ahLst/>
              <a:cxnLst/>
              <a:rect l="l" t="t" r="r" b="b"/>
              <a:pathLst>
                <a:path w="673735" h="629920">
                  <a:moveTo>
                    <a:pt x="494664" y="0"/>
                  </a:moveTo>
                  <a:lnTo>
                    <a:pt x="17907" y="68707"/>
                  </a:lnTo>
                  <a:lnTo>
                    <a:pt x="148971" y="144399"/>
                  </a:lnTo>
                  <a:lnTo>
                    <a:pt x="0" y="402463"/>
                  </a:lnTo>
                  <a:lnTo>
                    <a:pt x="393446" y="629666"/>
                  </a:lnTo>
                  <a:lnTo>
                    <a:pt x="542416" y="371602"/>
                  </a:lnTo>
                  <a:lnTo>
                    <a:pt x="673608" y="447294"/>
                  </a:lnTo>
                  <a:lnTo>
                    <a:pt x="494664" y="0"/>
                  </a:lnTo>
                  <a:close/>
                </a:path>
              </a:pathLst>
            </a:custGeom>
            <a:solidFill>
              <a:srgbClr val="DDC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1085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2F082E7-5926-AF31-AA8A-78B323C5D47E}"/>
              </a:ext>
            </a:extLst>
          </p:cNvPr>
          <p:cNvGrpSpPr/>
          <p:nvPr/>
        </p:nvGrpSpPr>
        <p:grpSpPr>
          <a:xfrm>
            <a:off x="3311271" y="762000"/>
            <a:ext cx="5569456" cy="5569458"/>
            <a:chOff x="3310128" y="1080516"/>
            <a:chExt cx="5569456" cy="5569458"/>
          </a:xfrm>
        </p:grpSpPr>
        <p:grpSp>
          <p:nvGrpSpPr>
            <p:cNvPr id="4" name="object 4"/>
            <p:cNvGrpSpPr/>
            <p:nvPr/>
          </p:nvGrpSpPr>
          <p:grpSpPr>
            <a:xfrm>
              <a:off x="3950208" y="1720595"/>
              <a:ext cx="4289425" cy="4289425"/>
              <a:chOff x="3950208" y="1720595"/>
              <a:chExt cx="4289425" cy="4289425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0208" y="1720595"/>
                <a:ext cx="2146554" cy="4289298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91428" y="1720595"/>
                <a:ext cx="2148078" cy="428929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06924" y="2875787"/>
                <a:ext cx="1975866" cy="1977389"/>
              </a:xfrm>
              <a:prstGeom prst="rect">
                <a:avLst/>
              </a:prstGeom>
            </p:spPr>
          </p:pic>
        </p:grpSp>
        <p:sp>
          <p:nvSpPr>
            <p:cNvPr id="8" name="object 8"/>
            <p:cNvSpPr txBox="1"/>
            <p:nvPr/>
          </p:nvSpPr>
          <p:spPr>
            <a:xfrm>
              <a:off x="5437123" y="3576954"/>
              <a:ext cx="1317625" cy="497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100" b="1" spc="-330" dirty="0">
                  <a:solidFill>
                    <a:srgbClr val="FFFFFF"/>
                  </a:solidFill>
                  <a:latin typeface="Tahoma"/>
                  <a:cs typeface="Tahoma"/>
                </a:rPr>
                <a:t>SGIRPC</a:t>
              </a:r>
              <a:endParaRPr sz="3100">
                <a:latin typeface="Tahoma"/>
                <a:cs typeface="Tahoma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2579" y="1080516"/>
              <a:ext cx="1384553" cy="1384553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5786754" y="1567637"/>
              <a:ext cx="620395" cy="3816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400"/>
                </a:lnSpc>
                <a:spcBef>
                  <a:spcPts val="100"/>
                </a:spcBef>
              </a:pPr>
              <a:r>
                <a:rPr sz="1200" spc="-20" dirty="0">
                  <a:solidFill>
                    <a:srgbClr val="FFFFFF"/>
                  </a:solidFill>
                  <a:latin typeface="Tahoma"/>
                  <a:cs typeface="Tahoma"/>
                </a:rPr>
                <a:t>Go</a:t>
              </a:r>
              <a:r>
                <a:rPr sz="1200" spc="-30" dirty="0">
                  <a:solidFill>
                    <a:srgbClr val="FFFFFF"/>
                  </a:solidFill>
                  <a:latin typeface="Tahoma"/>
                  <a:cs typeface="Tahoma"/>
                </a:rPr>
                <a:t>b</a:t>
              </a:r>
              <a:r>
                <a:rPr sz="1200" spc="20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200" spc="-15" dirty="0">
                  <a:solidFill>
                    <a:srgbClr val="FFFFFF"/>
                  </a:solidFill>
                  <a:latin typeface="Tahoma"/>
                  <a:cs typeface="Tahoma"/>
                </a:rPr>
                <a:t>rn</a:t>
              </a:r>
              <a:r>
                <a:rPr sz="1200" dirty="0">
                  <a:solidFill>
                    <a:srgbClr val="FFFFFF"/>
                  </a:solidFill>
                  <a:latin typeface="Tahoma"/>
                  <a:cs typeface="Tahoma"/>
                </a:rPr>
                <a:t>o</a:t>
              </a:r>
              <a:endParaRPr sz="1200">
                <a:latin typeface="Tahoma"/>
                <a:cs typeface="Tahoma"/>
              </a:endParaRPr>
            </a:p>
            <a:p>
              <a:pPr marL="68580">
                <a:lnSpc>
                  <a:spcPts val="1400"/>
                </a:lnSpc>
              </a:pPr>
              <a:r>
                <a:rPr sz="1200" spc="-20" dirty="0">
                  <a:solidFill>
                    <a:srgbClr val="FFFFFF"/>
                  </a:solidFill>
                  <a:latin typeface="Tahoma"/>
                  <a:cs typeface="Tahoma"/>
                </a:rPr>
                <a:t>Federal</a:t>
              </a:r>
              <a:endParaRPr sz="1200">
                <a:latin typeface="Tahoma"/>
                <a:cs typeface="Tahoma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3507" y="3172967"/>
              <a:ext cx="1386077" cy="1384553"/>
            </a:xfrm>
            <a:prstGeom prst="rect">
              <a:avLst/>
            </a:prstGeom>
          </p:spPr>
        </p:pic>
        <p:sp>
          <p:nvSpPr>
            <p:cNvPr id="12" name="object 12"/>
            <p:cNvSpPr txBox="1"/>
            <p:nvPr/>
          </p:nvSpPr>
          <p:spPr>
            <a:xfrm>
              <a:off x="7873110" y="3265560"/>
              <a:ext cx="631190" cy="1122680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500"/>
                </a:spcBef>
              </a:pPr>
              <a:r>
                <a:rPr sz="1100" spc="-50" dirty="0">
                  <a:solidFill>
                    <a:srgbClr val="FFFFFF"/>
                  </a:solidFill>
                  <a:latin typeface="Tahoma"/>
                  <a:cs typeface="Tahoma"/>
                </a:rPr>
                <a:t>SGCDMX</a:t>
              </a:r>
              <a:endParaRPr sz="1100">
                <a:latin typeface="Tahoma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409"/>
                </a:spcBef>
              </a:pPr>
              <a:r>
                <a:rPr sz="1100" spc="-10" dirty="0">
                  <a:solidFill>
                    <a:srgbClr val="FFFFFF"/>
                  </a:solidFill>
                  <a:latin typeface="Tahoma"/>
                  <a:cs typeface="Tahoma"/>
                </a:rPr>
                <a:t>Bomberos</a:t>
              </a:r>
              <a:endParaRPr sz="1100">
                <a:latin typeface="Tahoma"/>
                <a:cs typeface="Tahoma"/>
              </a:endParaRPr>
            </a:p>
            <a:p>
              <a:pPr marL="74930" marR="66675" indent="-2540" algn="ctr">
                <a:lnSpc>
                  <a:spcPct val="130900"/>
                </a:lnSpc>
                <a:spcBef>
                  <a:spcPts val="5"/>
                </a:spcBef>
              </a:pPr>
              <a:r>
                <a:rPr sz="1100" spc="-35" dirty="0">
                  <a:solidFill>
                    <a:srgbClr val="FFFFFF"/>
                  </a:solidFill>
                  <a:latin typeface="Tahoma"/>
                  <a:cs typeface="Tahoma"/>
                </a:rPr>
                <a:t>SSC </a:t>
              </a:r>
              <a:r>
                <a:rPr sz="1100" spc="-3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100" spc="-65" dirty="0">
                  <a:solidFill>
                    <a:srgbClr val="FFFFFF"/>
                  </a:solidFill>
                  <a:latin typeface="Tahoma"/>
                  <a:cs typeface="Tahoma"/>
                </a:rPr>
                <a:t>SIBISO </a:t>
              </a:r>
              <a:r>
                <a:rPr sz="1100" spc="-6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100" spc="-30" dirty="0">
                  <a:solidFill>
                    <a:srgbClr val="FFFFFF"/>
                  </a:solidFill>
                  <a:latin typeface="Tahoma"/>
                  <a:cs typeface="Tahoma"/>
                </a:rPr>
                <a:t>S</a:t>
              </a:r>
              <a:r>
                <a:rPr sz="11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100" spc="-70" dirty="0">
                  <a:solidFill>
                    <a:srgbClr val="FFFFFF"/>
                  </a:solidFill>
                  <a:latin typeface="Tahoma"/>
                  <a:cs typeface="Tahoma"/>
                </a:rPr>
                <a:t>D</a:t>
              </a:r>
              <a:r>
                <a:rPr sz="1100" spc="-5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100" spc="-35" dirty="0">
                  <a:solidFill>
                    <a:srgbClr val="FFFFFF"/>
                  </a:solidFill>
                  <a:latin typeface="Tahoma"/>
                  <a:cs typeface="Tahoma"/>
                </a:rPr>
                <a:t>C</a:t>
              </a:r>
              <a:r>
                <a:rPr sz="1100" spc="-50" dirty="0">
                  <a:solidFill>
                    <a:srgbClr val="FFFFFF"/>
                  </a:solidFill>
                  <a:latin typeface="Tahoma"/>
                  <a:cs typeface="Tahoma"/>
                </a:rPr>
                <a:t>O</a:t>
              </a:r>
              <a:endParaRPr sz="1100">
                <a:latin typeface="Tahoma"/>
                <a:cs typeface="Tahoma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2579" y="5263896"/>
              <a:ext cx="1384553" cy="1386078"/>
            </a:xfrm>
            <a:prstGeom prst="rect">
              <a:avLst/>
            </a:prstGeom>
          </p:spPr>
        </p:pic>
        <p:sp>
          <p:nvSpPr>
            <p:cNvPr id="14" name="object 14"/>
            <p:cNvSpPr txBox="1"/>
            <p:nvPr/>
          </p:nvSpPr>
          <p:spPr>
            <a:xfrm>
              <a:off x="5631307" y="5460898"/>
              <a:ext cx="929640" cy="964565"/>
            </a:xfrm>
            <a:prstGeom prst="rect">
              <a:avLst/>
            </a:prstGeom>
          </p:spPr>
          <p:txBody>
            <a:bodyPr vert="horz" wrap="square" lIns="0" tIns="26670" rIns="0" bIns="0" rtlCol="0">
              <a:spAutoFit/>
            </a:bodyPr>
            <a:lstStyle/>
            <a:p>
              <a:pPr marL="50800" marR="44450" algn="ctr">
                <a:lnSpc>
                  <a:spcPts val="1360"/>
                </a:lnSpc>
                <a:spcBef>
                  <a:spcPts val="210"/>
                </a:spcBef>
              </a:pPr>
              <a:r>
                <a:rPr sz="1200" spc="-75" dirty="0">
                  <a:solidFill>
                    <a:srgbClr val="FFFFFF"/>
                  </a:solidFill>
                  <a:latin typeface="Tahoma"/>
                  <a:cs typeface="Tahoma"/>
                </a:rPr>
                <a:t>A</a:t>
              </a:r>
              <a:r>
                <a:rPr sz="1200" spc="-15" dirty="0">
                  <a:solidFill>
                    <a:srgbClr val="FFFFFF"/>
                  </a:solidFill>
                  <a:latin typeface="Tahoma"/>
                  <a:cs typeface="Tahoma"/>
                </a:rPr>
                <a:t>soc</a:t>
              </a:r>
              <a:r>
                <a:rPr sz="1200" spc="20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-35" dirty="0">
                  <a:solidFill>
                    <a:srgbClr val="FFFFFF"/>
                  </a:solidFill>
                  <a:latin typeface="Tahoma"/>
                  <a:cs typeface="Tahoma"/>
                </a:rPr>
                <a:t>a</a:t>
              </a:r>
              <a:r>
                <a:rPr sz="1200" spc="-10" dirty="0">
                  <a:solidFill>
                    <a:srgbClr val="FFFFFF"/>
                  </a:solidFill>
                  <a:latin typeface="Tahoma"/>
                  <a:cs typeface="Tahoma"/>
                </a:rPr>
                <a:t>c</a:t>
              </a:r>
              <a:r>
                <a:rPr sz="1200" spc="20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-20" dirty="0">
                  <a:solidFill>
                    <a:srgbClr val="FFFFFF"/>
                  </a:solidFill>
                  <a:latin typeface="Tahoma"/>
                  <a:cs typeface="Tahoma"/>
                </a:rPr>
                <a:t>one</a:t>
              </a:r>
              <a:r>
                <a:rPr sz="1200" spc="-30" dirty="0">
                  <a:solidFill>
                    <a:srgbClr val="FFFFFF"/>
                  </a:solidFill>
                  <a:latin typeface="Tahoma"/>
                  <a:cs typeface="Tahoma"/>
                </a:rPr>
                <a:t>s  </a:t>
              </a:r>
              <a:r>
                <a:rPr sz="1200" spc="-10" dirty="0">
                  <a:solidFill>
                    <a:srgbClr val="FFFFFF"/>
                  </a:solidFill>
                  <a:latin typeface="Tahoma"/>
                  <a:cs typeface="Tahoma"/>
                </a:rPr>
                <a:t>c</a:t>
              </a:r>
              <a:r>
                <a:rPr sz="1200" spc="20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-15" dirty="0">
                  <a:solidFill>
                    <a:srgbClr val="FFFFFF"/>
                  </a:solidFill>
                  <a:latin typeface="Tahoma"/>
                  <a:cs typeface="Tahoma"/>
                </a:rPr>
                <a:t>v</a:t>
              </a:r>
              <a:r>
                <a:rPr sz="1200" spc="-5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30" dirty="0">
                  <a:solidFill>
                    <a:srgbClr val="FFFFFF"/>
                  </a:solidFill>
                  <a:latin typeface="Tahoma"/>
                  <a:cs typeface="Tahoma"/>
                </a:rPr>
                <a:t>l</a:t>
              </a:r>
              <a:r>
                <a:rPr sz="12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200" spc="-35" dirty="0">
                  <a:solidFill>
                    <a:srgbClr val="FFFFFF"/>
                  </a:solidFill>
                  <a:latin typeface="Tahoma"/>
                  <a:cs typeface="Tahoma"/>
                </a:rPr>
                <a:t>s</a:t>
              </a:r>
              <a:r>
                <a:rPr sz="1200" spc="-17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Tahoma"/>
                  <a:cs typeface="Tahoma"/>
                </a:rPr>
                <a:t>y  </a:t>
              </a:r>
              <a:r>
                <a:rPr sz="1200" spc="-15" dirty="0">
                  <a:solidFill>
                    <a:srgbClr val="FFFFFF"/>
                  </a:solidFill>
                  <a:latin typeface="Tahoma"/>
                  <a:cs typeface="Tahoma"/>
                </a:rPr>
                <a:t>privadas</a:t>
              </a:r>
              <a:endParaRPr sz="1200">
                <a:latin typeface="Tahoma"/>
                <a:cs typeface="Tahoma"/>
              </a:endParaRPr>
            </a:p>
            <a:p>
              <a:pPr marL="12700" marR="5080" indent="-635" algn="ctr">
                <a:lnSpc>
                  <a:spcPts val="1360"/>
                </a:lnSpc>
                <a:spcBef>
                  <a:spcPts val="520"/>
                </a:spcBef>
              </a:pPr>
              <a:r>
                <a:rPr sz="1200" spc="-30" dirty="0">
                  <a:solidFill>
                    <a:srgbClr val="FFFFFF"/>
                  </a:solidFill>
                  <a:latin typeface="Tahoma"/>
                  <a:cs typeface="Tahoma"/>
                </a:rPr>
                <a:t>Cámaras </a:t>
              </a:r>
              <a:r>
                <a:rPr sz="1200" spc="-2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2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200" spc="-10" dirty="0">
                  <a:solidFill>
                    <a:srgbClr val="FFFFFF"/>
                  </a:solidFill>
                  <a:latin typeface="Tahoma"/>
                  <a:cs typeface="Tahoma"/>
                </a:rPr>
                <a:t>m</a:t>
              </a:r>
              <a:r>
                <a:rPr sz="1200" dirty="0">
                  <a:solidFill>
                    <a:srgbClr val="FFFFFF"/>
                  </a:solidFill>
                  <a:latin typeface="Tahoma"/>
                  <a:cs typeface="Tahoma"/>
                </a:rPr>
                <a:t>p</a:t>
              </a:r>
              <a:r>
                <a:rPr sz="1200" spc="-25" dirty="0">
                  <a:solidFill>
                    <a:srgbClr val="FFFFFF"/>
                  </a:solidFill>
                  <a:latin typeface="Tahoma"/>
                  <a:cs typeface="Tahoma"/>
                </a:rPr>
                <a:t>r</a:t>
              </a:r>
              <a:r>
                <a:rPr sz="1200" spc="-30" dirty="0">
                  <a:solidFill>
                    <a:srgbClr val="FFFFFF"/>
                  </a:solidFill>
                  <a:latin typeface="Tahoma"/>
                  <a:cs typeface="Tahoma"/>
                </a:rPr>
                <a:t>es</a:t>
              </a:r>
              <a:r>
                <a:rPr sz="1200" spc="-40" dirty="0">
                  <a:solidFill>
                    <a:srgbClr val="FFFFFF"/>
                  </a:solidFill>
                  <a:latin typeface="Tahoma"/>
                  <a:cs typeface="Tahoma"/>
                </a:rPr>
                <a:t>a</a:t>
              </a:r>
              <a:r>
                <a:rPr sz="1200" dirty="0">
                  <a:solidFill>
                    <a:srgbClr val="FFFFFF"/>
                  </a:solidFill>
                  <a:latin typeface="Tahoma"/>
                  <a:cs typeface="Tahoma"/>
                </a:rPr>
                <a:t>r</a:t>
              </a:r>
              <a:r>
                <a:rPr sz="1200" spc="5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200" spc="-35" dirty="0">
                  <a:solidFill>
                    <a:srgbClr val="FFFFFF"/>
                  </a:solidFill>
                  <a:latin typeface="Tahoma"/>
                  <a:cs typeface="Tahoma"/>
                </a:rPr>
                <a:t>a</a:t>
              </a:r>
              <a:r>
                <a:rPr sz="1200" spc="30" dirty="0">
                  <a:solidFill>
                    <a:srgbClr val="FFFFFF"/>
                  </a:solidFill>
                  <a:latin typeface="Tahoma"/>
                  <a:cs typeface="Tahoma"/>
                </a:rPr>
                <a:t>l</a:t>
              </a:r>
              <a:r>
                <a:rPr sz="12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200" spc="-35" dirty="0">
                  <a:solidFill>
                    <a:srgbClr val="FFFFFF"/>
                  </a:solidFill>
                  <a:latin typeface="Tahoma"/>
                  <a:cs typeface="Tahoma"/>
                </a:rPr>
                <a:t>s</a:t>
              </a:r>
              <a:endParaRPr sz="1200">
                <a:latin typeface="Tahoma"/>
                <a:cs typeface="Tahoma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0128" y="3172967"/>
              <a:ext cx="1386077" cy="1384553"/>
            </a:xfrm>
            <a:prstGeom prst="rect">
              <a:avLst/>
            </a:prstGeom>
          </p:spPr>
        </p:pic>
        <p:sp>
          <p:nvSpPr>
            <p:cNvPr id="16" name="object 16"/>
            <p:cNvSpPr txBox="1"/>
            <p:nvPr/>
          </p:nvSpPr>
          <p:spPr>
            <a:xfrm>
              <a:off x="3554729" y="3384265"/>
              <a:ext cx="898525" cy="917575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1905" algn="ctr">
                <a:lnSpc>
                  <a:spcPct val="100000"/>
                </a:lnSpc>
                <a:spcBef>
                  <a:spcPts val="270"/>
                </a:spcBef>
              </a:pPr>
              <a:r>
                <a:rPr sz="1000" spc="-45" dirty="0">
                  <a:solidFill>
                    <a:srgbClr val="FFFFFF"/>
                  </a:solidFill>
                  <a:latin typeface="Tahoma"/>
                  <a:cs typeface="Tahoma"/>
                </a:rPr>
                <a:t>SEDESA</a:t>
              </a:r>
              <a:endParaRPr sz="1000">
                <a:latin typeface="Tahoma"/>
                <a:cs typeface="Tahoma"/>
              </a:endParaRPr>
            </a:p>
            <a:p>
              <a:pPr marL="1270" algn="ctr">
                <a:lnSpc>
                  <a:spcPct val="100000"/>
                </a:lnSpc>
                <a:spcBef>
                  <a:spcPts val="275"/>
                </a:spcBef>
              </a:pPr>
              <a:r>
                <a:rPr sz="1600" b="1" spc="-150" dirty="0">
                  <a:solidFill>
                    <a:srgbClr val="FFFFFF"/>
                  </a:solidFill>
                  <a:latin typeface="Tahoma"/>
                  <a:cs typeface="Tahoma"/>
                </a:rPr>
                <a:t>AGEPSA</a:t>
              </a:r>
              <a:endParaRPr sz="1600">
                <a:latin typeface="Tahoma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685"/>
                </a:spcBef>
              </a:pPr>
              <a:r>
                <a:rPr sz="1000" spc="-20" dirty="0">
                  <a:solidFill>
                    <a:srgbClr val="FFFFFF"/>
                  </a:solidFill>
                  <a:latin typeface="Tahoma"/>
                  <a:cs typeface="Tahoma"/>
                </a:rPr>
                <a:t>SSP</a:t>
              </a:r>
              <a:endParaRPr sz="1000">
                <a:latin typeface="Tahoma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370"/>
                </a:spcBef>
              </a:pPr>
              <a:r>
                <a:rPr sz="1000" spc="-30" dirty="0">
                  <a:solidFill>
                    <a:srgbClr val="FFFFFF"/>
                  </a:solidFill>
                  <a:latin typeface="Tahoma"/>
                  <a:cs typeface="Tahoma"/>
                </a:rPr>
                <a:t>At</a:t>
              </a:r>
              <a:r>
                <a:rPr sz="1000" spc="-40" dirty="0">
                  <a:solidFill>
                    <a:srgbClr val="FFFFFF"/>
                  </a:solidFill>
                  <a:latin typeface="Tahoma"/>
                  <a:cs typeface="Tahoma"/>
                </a:rPr>
                <a:t>e</a:t>
              </a:r>
              <a:r>
                <a:rPr sz="1000" spc="-20" dirty="0">
                  <a:solidFill>
                    <a:srgbClr val="FFFFFF"/>
                  </a:solidFill>
                  <a:latin typeface="Tahoma"/>
                  <a:cs typeface="Tahoma"/>
                </a:rPr>
                <a:t>n</a:t>
              </a:r>
              <a:r>
                <a:rPr sz="1000" spc="5" dirty="0">
                  <a:solidFill>
                    <a:srgbClr val="FFFFFF"/>
                  </a:solidFill>
                  <a:latin typeface="Tahoma"/>
                  <a:cs typeface="Tahoma"/>
                </a:rPr>
                <a:t>c</a:t>
              </a:r>
              <a:r>
                <a:rPr sz="1000" spc="-5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000" spc="-10" dirty="0">
                  <a:solidFill>
                    <a:srgbClr val="FFFFFF"/>
                  </a:solidFill>
                  <a:latin typeface="Tahoma"/>
                  <a:cs typeface="Tahoma"/>
                </a:rPr>
                <a:t>ón</a:t>
              </a:r>
              <a:r>
                <a:rPr sz="1000" spc="-9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000" spc="-55" dirty="0">
                  <a:solidFill>
                    <a:srgbClr val="FFFFFF"/>
                  </a:solidFill>
                  <a:latin typeface="Tahoma"/>
                  <a:cs typeface="Tahoma"/>
                </a:rPr>
                <a:t>M</a:t>
              </a:r>
              <a:r>
                <a:rPr sz="1000" spc="-10" dirty="0">
                  <a:solidFill>
                    <a:srgbClr val="FFFFFF"/>
                  </a:solidFill>
                  <a:latin typeface="Tahoma"/>
                  <a:cs typeface="Tahoma"/>
                </a:rPr>
                <a:t>éd</a:t>
              </a:r>
              <a:r>
                <a:rPr sz="1000" spc="-15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000" spc="-20" dirty="0">
                  <a:solidFill>
                    <a:srgbClr val="FFFFFF"/>
                  </a:solidFill>
                  <a:latin typeface="Tahoma"/>
                  <a:cs typeface="Tahoma"/>
                </a:rPr>
                <a:t>ca</a:t>
              </a:r>
              <a:endParaRPr sz="1000"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4872" y="967739"/>
            <a:ext cx="6802120" cy="1173480"/>
          </a:xfrm>
          <a:custGeom>
            <a:avLst/>
            <a:gdLst/>
            <a:ahLst/>
            <a:cxnLst/>
            <a:rect l="l" t="t" r="r" b="b"/>
            <a:pathLst>
              <a:path w="6802120" h="1173480">
                <a:moveTo>
                  <a:pt x="6684263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1056132"/>
                </a:lnTo>
                <a:lnTo>
                  <a:pt x="9227" y="1101792"/>
                </a:lnTo>
                <a:lnTo>
                  <a:pt x="34385" y="1139094"/>
                </a:lnTo>
                <a:lnTo>
                  <a:pt x="71687" y="1164252"/>
                </a:lnTo>
                <a:lnTo>
                  <a:pt x="117347" y="1173480"/>
                </a:lnTo>
                <a:lnTo>
                  <a:pt x="6684263" y="1173480"/>
                </a:lnTo>
                <a:lnTo>
                  <a:pt x="6729924" y="1164252"/>
                </a:lnTo>
                <a:lnTo>
                  <a:pt x="6767226" y="1139094"/>
                </a:lnTo>
                <a:lnTo>
                  <a:pt x="6792384" y="1101792"/>
                </a:lnTo>
                <a:lnTo>
                  <a:pt x="6801611" y="1056132"/>
                </a:lnTo>
                <a:lnTo>
                  <a:pt x="6801611" y="117348"/>
                </a:lnTo>
                <a:lnTo>
                  <a:pt x="6792384" y="71687"/>
                </a:lnTo>
                <a:lnTo>
                  <a:pt x="6767226" y="34385"/>
                </a:lnTo>
                <a:lnTo>
                  <a:pt x="6729924" y="9227"/>
                </a:lnTo>
                <a:lnTo>
                  <a:pt x="6684263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21909" y="1361694"/>
            <a:ext cx="1367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14" dirty="0">
                <a:solidFill>
                  <a:srgbClr val="FFFFFF"/>
                </a:solidFill>
                <a:latin typeface="Tahoma"/>
                <a:cs typeface="Tahoma"/>
              </a:rPr>
              <a:t>DG</a:t>
            </a:r>
            <a:r>
              <a:rPr sz="2000" b="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10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b="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65" dirty="0">
                <a:solidFill>
                  <a:srgbClr val="FFFFFF"/>
                </a:solidFill>
                <a:latin typeface="Tahoma"/>
                <a:cs typeface="Tahoma"/>
              </a:rPr>
              <a:t>AGEP</a:t>
            </a:r>
            <a:r>
              <a:rPr sz="2000" b="0" spc="-80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2492" y="2255520"/>
            <a:ext cx="6788150" cy="1173480"/>
          </a:xfrm>
          <a:custGeom>
            <a:avLst/>
            <a:gdLst/>
            <a:ahLst/>
            <a:cxnLst/>
            <a:rect l="l" t="t" r="r" b="b"/>
            <a:pathLst>
              <a:path w="6788150" h="1173479">
                <a:moveTo>
                  <a:pt x="6670548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7"/>
                </a:lnTo>
                <a:lnTo>
                  <a:pt x="0" y="1056131"/>
                </a:lnTo>
                <a:lnTo>
                  <a:pt x="9227" y="1101792"/>
                </a:lnTo>
                <a:lnTo>
                  <a:pt x="34385" y="1139094"/>
                </a:lnTo>
                <a:lnTo>
                  <a:pt x="71687" y="1164252"/>
                </a:lnTo>
                <a:lnTo>
                  <a:pt x="117347" y="1173479"/>
                </a:lnTo>
                <a:lnTo>
                  <a:pt x="6670548" y="1173479"/>
                </a:lnTo>
                <a:lnTo>
                  <a:pt x="6716208" y="1164252"/>
                </a:lnTo>
                <a:lnTo>
                  <a:pt x="6753510" y="1139094"/>
                </a:lnTo>
                <a:lnTo>
                  <a:pt x="6778668" y="1101792"/>
                </a:lnTo>
                <a:lnTo>
                  <a:pt x="6787896" y="1056131"/>
                </a:lnTo>
                <a:lnTo>
                  <a:pt x="6787896" y="117347"/>
                </a:lnTo>
                <a:lnTo>
                  <a:pt x="6778668" y="71687"/>
                </a:lnTo>
                <a:lnTo>
                  <a:pt x="6753510" y="34385"/>
                </a:lnTo>
                <a:lnTo>
                  <a:pt x="6716208" y="9227"/>
                </a:lnTo>
                <a:lnTo>
                  <a:pt x="6670548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08601" y="2649423"/>
            <a:ext cx="19970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RDINA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IONES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4683" y="3543300"/>
            <a:ext cx="3206750" cy="1173480"/>
          </a:xfrm>
          <a:custGeom>
            <a:avLst/>
            <a:gdLst/>
            <a:ahLst/>
            <a:cxnLst/>
            <a:rect l="l" t="t" r="r" b="b"/>
            <a:pathLst>
              <a:path w="3206750" h="1173479">
                <a:moveTo>
                  <a:pt x="3089148" y="0"/>
                </a:moveTo>
                <a:lnTo>
                  <a:pt x="117348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1056132"/>
                </a:lnTo>
                <a:lnTo>
                  <a:pt x="9227" y="1101792"/>
                </a:lnTo>
                <a:lnTo>
                  <a:pt x="34385" y="1139094"/>
                </a:lnTo>
                <a:lnTo>
                  <a:pt x="71687" y="1164252"/>
                </a:lnTo>
                <a:lnTo>
                  <a:pt x="117348" y="1173480"/>
                </a:lnTo>
                <a:lnTo>
                  <a:pt x="3089148" y="1173480"/>
                </a:lnTo>
                <a:lnTo>
                  <a:pt x="3134808" y="1164252"/>
                </a:lnTo>
                <a:lnTo>
                  <a:pt x="3172110" y="1139094"/>
                </a:lnTo>
                <a:lnTo>
                  <a:pt x="3197268" y="1101792"/>
                </a:lnTo>
                <a:lnTo>
                  <a:pt x="3206496" y="1056132"/>
                </a:lnTo>
                <a:lnTo>
                  <a:pt x="3206496" y="117348"/>
                </a:lnTo>
                <a:lnTo>
                  <a:pt x="3197268" y="71687"/>
                </a:lnTo>
                <a:lnTo>
                  <a:pt x="3172110" y="34385"/>
                </a:lnTo>
                <a:lnTo>
                  <a:pt x="3134808" y="9227"/>
                </a:lnTo>
                <a:lnTo>
                  <a:pt x="3089148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18205" y="3938142"/>
            <a:ext cx="2219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ENLACE</a:t>
            </a:r>
            <a:r>
              <a:rPr sz="20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GESTIÓN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2808" y="3543300"/>
            <a:ext cx="3484245" cy="1173480"/>
          </a:xfrm>
          <a:custGeom>
            <a:avLst/>
            <a:gdLst/>
            <a:ahLst/>
            <a:cxnLst/>
            <a:rect l="l" t="t" r="r" b="b"/>
            <a:pathLst>
              <a:path w="3484245" h="1173479">
                <a:moveTo>
                  <a:pt x="3366516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1056132"/>
                </a:lnTo>
                <a:lnTo>
                  <a:pt x="9227" y="1101792"/>
                </a:lnTo>
                <a:lnTo>
                  <a:pt x="34385" y="1139094"/>
                </a:lnTo>
                <a:lnTo>
                  <a:pt x="71687" y="1164252"/>
                </a:lnTo>
                <a:lnTo>
                  <a:pt x="117347" y="1173480"/>
                </a:lnTo>
                <a:lnTo>
                  <a:pt x="3366516" y="1173480"/>
                </a:lnTo>
                <a:lnTo>
                  <a:pt x="3412176" y="1164252"/>
                </a:lnTo>
                <a:lnTo>
                  <a:pt x="3449478" y="1139094"/>
                </a:lnTo>
                <a:lnTo>
                  <a:pt x="3474636" y="1101792"/>
                </a:lnTo>
                <a:lnTo>
                  <a:pt x="3483864" y="1056132"/>
                </a:lnTo>
                <a:lnTo>
                  <a:pt x="3483864" y="117348"/>
                </a:lnTo>
                <a:lnTo>
                  <a:pt x="3474636" y="71687"/>
                </a:lnTo>
                <a:lnTo>
                  <a:pt x="3449478" y="34385"/>
                </a:lnTo>
                <a:lnTo>
                  <a:pt x="3412176" y="9227"/>
                </a:lnTo>
                <a:lnTo>
                  <a:pt x="3366516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69811" y="3938142"/>
            <a:ext cx="2151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ENLACE</a:t>
            </a:r>
            <a:r>
              <a:rPr sz="20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IVO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1920" y="4762500"/>
            <a:ext cx="3484245" cy="1173480"/>
          </a:xfrm>
          <a:custGeom>
            <a:avLst/>
            <a:gdLst/>
            <a:ahLst/>
            <a:cxnLst/>
            <a:rect l="l" t="t" r="r" b="b"/>
            <a:pathLst>
              <a:path w="3484245" h="1173479">
                <a:moveTo>
                  <a:pt x="3366515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1056132"/>
                </a:lnTo>
                <a:lnTo>
                  <a:pt x="9227" y="1101808"/>
                </a:lnTo>
                <a:lnTo>
                  <a:pt x="34385" y="1139109"/>
                </a:lnTo>
                <a:lnTo>
                  <a:pt x="71687" y="1164258"/>
                </a:lnTo>
                <a:lnTo>
                  <a:pt x="117347" y="1173480"/>
                </a:lnTo>
                <a:lnTo>
                  <a:pt x="3366515" y="1173480"/>
                </a:lnTo>
                <a:lnTo>
                  <a:pt x="3412176" y="1164258"/>
                </a:lnTo>
                <a:lnTo>
                  <a:pt x="3449478" y="1139109"/>
                </a:lnTo>
                <a:lnTo>
                  <a:pt x="3474636" y="1101808"/>
                </a:lnTo>
                <a:lnTo>
                  <a:pt x="3483863" y="1056132"/>
                </a:lnTo>
                <a:lnTo>
                  <a:pt x="3483863" y="117348"/>
                </a:lnTo>
                <a:lnTo>
                  <a:pt x="3474636" y="71687"/>
                </a:lnTo>
                <a:lnTo>
                  <a:pt x="3449478" y="34385"/>
                </a:lnTo>
                <a:lnTo>
                  <a:pt x="3412176" y="9227"/>
                </a:lnTo>
                <a:lnTo>
                  <a:pt x="3366515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16829" y="5157978"/>
            <a:ext cx="1113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BRIGADAS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00031" y="1508760"/>
            <a:ext cx="1714500" cy="3961129"/>
          </a:xfrm>
          <a:custGeom>
            <a:avLst/>
            <a:gdLst/>
            <a:ahLst/>
            <a:cxnLst/>
            <a:rect l="l" t="t" r="r" b="b"/>
            <a:pathLst>
              <a:path w="1714500" h="3961129">
                <a:moveTo>
                  <a:pt x="1543050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3789426"/>
                </a:lnTo>
                <a:lnTo>
                  <a:pt x="6120" y="3835022"/>
                </a:lnTo>
                <a:lnTo>
                  <a:pt x="23396" y="3875983"/>
                </a:lnTo>
                <a:lnTo>
                  <a:pt x="50196" y="3910679"/>
                </a:lnTo>
                <a:lnTo>
                  <a:pt x="84892" y="3937479"/>
                </a:lnTo>
                <a:lnTo>
                  <a:pt x="125853" y="3954755"/>
                </a:lnTo>
                <a:lnTo>
                  <a:pt x="171450" y="3960876"/>
                </a:lnTo>
                <a:lnTo>
                  <a:pt x="1543050" y="3960876"/>
                </a:lnTo>
                <a:lnTo>
                  <a:pt x="1588646" y="3954755"/>
                </a:lnTo>
                <a:lnTo>
                  <a:pt x="1629607" y="3937479"/>
                </a:lnTo>
                <a:lnTo>
                  <a:pt x="1664303" y="3910679"/>
                </a:lnTo>
                <a:lnTo>
                  <a:pt x="1691103" y="3875983"/>
                </a:lnTo>
                <a:lnTo>
                  <a:pt x="1708379" y="3835022"/>
                </a:lnTo>
                <a:lnTo>
                  <a:pt x="1714500" y="3789426"/>
                </a:lnTo>
                <a:lnTo>
                  <a:pt x="1714500" y="171450"/>
                </a:lnTo>
                <a:lnTo>
                  <a:pt x="1708379" y="125853"/>
                </a:lnTo>
                <a:lnTo>
                  <a:pt x="1691103" y="84892"/>
                </a:lnTo>
                <a:lnTo>
                  <a:pt x="1664303" y="50196"/>
                </a:lnTo>
                <a:lnTo>
                  <a:pt x="1629607" y="23396"/>
                </a:lnTo>
                <a:lnTo>
                  <a:pt x="1588646" y="6120"/>
                </a:lnTo>
                <a:lnTo>
                  <a:pt x="1543050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23603" y="3153537"/>
            <a:ext cx="1466850" cy="6191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3195" marR="5080" indent="-151130">
              <a:lnSpc>
                <a:spcPts val="2270"/>
              </a:lnSpc>
              <a:spcBef>
                <a:spcPts val="285"/>
              </a:spcBef>
            </a:pP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cias  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Sanitarias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8844" y="1060703"/>
            <a:ext cx="419100" cy="5177155"/>
          </a:xfrm>
          <a:custGeom>
            <a:avLst/>
            <a:gdLst/>
            <a:ahLst/>
            <a:cxnLst/>
            <a:rect l="l" t="t" r="r" b="b"/>
            <a:pathLst>
              <a:path w="419100" h="5177155">
                <a:moveTo>
                  <a:pt x="209550" y="0"/>
                </a:moveTo>
                <a:lnTo>
                  <a:pt x="0" y="209550"/>
                </a:lnTo>
                <a:lnTo>
                  <a:pt x="104775" y="209550"/>
                </a:lnTo>
                <a:lnTo>
                  <a:pt x="104775" y="4967478"/>
                </a:lnTo>
                <a:lnTo>
                  <a:pt x="0" y="4967478"/>
                </a:lnTo>
                <a:lnTo>
                  <a:pt x="209550" y="5177028"/>
                </a:lnTo>
                <a:lnTo>
                  <a:pt x="419100" y="4967478"/>
                </a:lnTo>
                <a:lnTo>
                  <a:pt x="314325" y="4967478"/>
                </a:lnTo>
                <a:lnTo>
                  <a:pt x="314325" y="209550"/>
                </a:lnTo>
                <a:lnTo>
                  <a:pt x="419100" y="209550"/>
                </a:lnTo>
                <a:lnTo>
                  <a:pt x="209550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0300" y="5932932"/>
            <a:ext cx="8813800" cy="417830"/>
          </a:xfrm>
          <a:custGeom>
            <a:avLst/>
            <a:gdLst/>
            <a:ahLst/>
            <a:cxnLst/>
            <a:rect l="l" t="t" r="r" b="b"/>
            <a:pathLst>
              <a:path w="8813800" h="417829">
                <a:moveTo>
                  <a:pt x="8604504" y="0"/>
                </a:moveTo>
                <a:lnTo>
                  <a:pt x="8604504" y="104394"/>
                </a:lnTo>
                <a:lnTo>
                  <a:pt x="208787" y="104394"/>
                </a:lnTo>
                <a:lnTo>
                  <a:pt x="208787" y="0"/>
                </a:lnTo>
                <a:lnTo>
                  <a:pt x="0" y="208788"/>
                </a:lnTo>
                <a:lnTo>
                  <a:pt x="208787" y="417576"/>
                </a:lnTo>
                <a:lnTo>
                  <a:pt x="208787" y="313182"/>
                </a:lnTo>
                <a:lnTo>
                  <a:pt x="8604504" y="313182"/>
                </a:lnTo>
                <a:lnTo>
                  <a:pt x="8604504" y="417576"/>
                </a:lnTo>
                <a:lnTo>
                  <a:pt x="8813292" y="208788"/>
                </a:lnTo>
                <a:lnTo>
                  <a:pt x="8604504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0115" y="1067816"/>
            <a:ext cx="373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0" dirty="0">
                <a:solidFill>
                  <a:srgbClr val="225B4E"/>
                </a:solidFill>
                <a:latin typeface="Arial"/>
                <a:cs typeface="Arial"/>
              </a:rPr>
              <a:t>Ciclo</a:t>
            </a:r>
            <a:r>
              <a:rPr spc="4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6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pc="2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10" dirty="0">
                <a:solidFill>
                  <a:srgbClr val="225B4E"/>
                </a:solidFill>
                <a:latin typeface="Arial"/>
                <a:cs typeface="Arial"/>
              </a:rPr>
              <a:t>emergencia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F17BF38-9656-1860-6EBA-6E01F76EAA4F}"/>
              </a:ext>
            </a:extLst>
          </p:cNvPr>
          <p:cNvGrpSpPr/>
          <p:nvPr/>
        </p:nvGrpSpPr>
        <p:grpSpPr>
          <a:xfrm>
            <a:off x="1144524" y="1676400"/>
            <a:ext cx="4447539" cy="4447541"/>
            <a:chOff x="1144524" y="2005583"/>
            <a:chExt cx="4447539" cy="4447541"/>
          </a:xfrm>
        </p:grpSpPr>
        <p:sp>
          <p:nvSpPr>
            <p:cNvPr id="3" name="object 3"/>
            <p:cNvSpPr/>
            <p:nvPr/>
          </p:nvSpPr>
          <p:spPr>
            <a:xfrm>
              <a:off x="2851404" y="3712464"/>
              <a:ext cx="1033780" cy="1033780"/>
            </a:xfrm>
            <a:custGeom>
              <a:avLst/>
              <a:gdLst/>
              <a:ahLst/>
              <a:cxnLst/>
              <a:rect l="l" t="t" r="r" b="b"/>
              <a:pathLst>
                <a:path w="1033779" h="1033779">
                  <a:moveTo>
                    <a:pt x="516635" y="0"/>
                  </a:moveTo>
                  <a:lnTo>
                    <a:pt x="469605" y="2110"/>
                  </a:lnTo>
                  <a:lnTo>
                    <a:pt x="423759" y="8322"/>
                  </a:lnTo>
                  <a:lnTo>
                    <a:pt x="379280" y="18452"/>
                  </a:lnTo>
                  <a:lnTo>
                    <a:pt x="336349" y="32317"/>
                  </a:lnTo>
                  <a:lnTo>
                    <a:pt x="295149" y="49736"/>
                  </a:lnTo>
                  <a:lnTo>
                    <a:pt x="255862" y="70527"/>
                  </a:lnTo>
                  <a:lnTo>
                    <a:pt x="218671" y="94507"/>
                  </a:lnTo>
                  <a:lnTo>
                    <a:pt x="183758" y="121493"/>
                  </a:lnTo>
                  <a:lnTo>
                    <a:pt x="151304" y="151304"/>
                  </a:lnTo>
                  <a:lnTo>
                    <a:pt x="121493" y="183758"/>
                  </a:lnTo>
                  <a:lnTo>
                    <a:pt x="94507" y="218671"/>
                  </a:lnTo>
                  <a:lnTo>
                    <a:pt x="70527" y="255862"/>
                  </a:lnTo>
                  <a:lnTo>
                    <a:pt x="49736" y="295149"/>
                  </a:lnTo>
                  <a:lnTo>
                    <a:pt x="32317" y="336349"/>
                  </a:lnTo>
                  <a:lnTo>
                    <a:pt x="18452" y="379280"/>
                  </a:lnTo>
                  <a:lnTo>
                    <a:pt x="8322" y="423759"/>
                  </a:lnTo>
                  <a:lnTo>
                    <a:pt x="2110" y="469605"/>
                  </a:lnTo>
                  <a:lnTo>
                    <a:pt x="0" y="516636"/>
                  </a:lnTo>
                  <a:lnTo>
                    <a:pt x="2110" y="563666"/>
                  </a:lnTo>
                  <a:lnTo>
                    <a:pt x="8322" y="609512"/>
                  </a:lnTo>
                  <a:lnTo>
                    <a:pt x="18452" y="653991"/>
                  </a:lnTo>
                  <a:lnTo>
                    <a:pt x="32317" y="696922"/>
                  </a:lnTo>
                  <a:lnTo>
                    <a:pt x="49736" y="738122"/>
                  </a:lnTo>
                  <a:lnTo>
                    <a:pt x="70527" y="777409"/>
                  </a:lnTo>
                  <a:lnTo>
                    <a:pt x="94507" y="814600"/>
                  </a:lnTo>
                  <a:lnTo>
                    <a:pt x="121493" y="849513"/>
                  </a:lnTo>
                  <a:lnTo>
                    <a:pt x="151304" y="881967"/>
                  </a:lnTo>
                  <a:lnTo>
                    <a:pt x="183758" y="911778"/>
                  </a:lnTo>
                  <a:lnTo>
                    <a:pt x="218671" y="938764"/>
                  </a:lnTo>
                  <a:lnTo>
                    <a:pt x="255862" y="962744"/>
                  </a:lnTo>
                  <a:lnTo>
                    <a:pt x="295149" y="983535"/>
                  </a:lnTo>
                  <a:lnTo>
                    <a:pt x="336349" y="1000954"/>
                  </a:lnTo>
                  <a:lnTo>
                    <a:pt x="379280" y="1014819"/>
                  </a:lnTo>
                  <a:lnTo>
                    <a:pt x="423759" y="1024949"/>
                  </a:lnTo>
                  <a:lnTo>
                    <a:pt x="469605" y="1031161"/>
                  </a:lnTo>
                  <a:lnTo>
                    <a:pt x="516635" y="1033272"/>
                  </a:lnTo>
                  <a:lnTo>
                    <a:pt x="563666" y="1031161"/>
                  </a:lnTo>
                  <a:lnTo>
                    <a:pt x="609512" y="1024949"/>
                  </a:lnTo>
                  <a:lnTo>
                    <a:pt x="653991" y="1014819"/>
                  </a:lnTo>
                  <a:lnTo>
                    <a:pt x="696922" y="1000954"/>
                  </a:lnTo>
                  <a:lnTo>
                    <a:pt x="738122" y="983535"/>
                  </a:lnTo>
                  <a:lnTo>
                    <a:pt x="777409" y="962744"/>
                  </a:lnTo>
                  <a:lnTo>
                    <a:pt x="814600" y="938764"/>
                  </a:lnTo>
                  <a:lnTo>
                    <a:pt x="849513" y="911778"/>
                  </a:lnTo>
                  <a:lnTo>
                    <a:pt x="881967" y="881967"/>
                  </a:lnTo>
                  <a:lnTo>
                    <a:pt x="911778" y="849513"/>
                  </a:lnTo>
                  <a:lnTo>
                    <a:pt x="938764" y="814600"/>
                  </a:lnTo>
                  <a:lnTo>
                    <a:pt x="962744" y="777409"/>
                  </a:lnTo>
                  <a:lnTo>
                    <a:pt x="983535" y="738122"/>
                  </a:lnTo>
                  <a:lnTo>
                    <a:pt x="1000954" y="696922"/>
                  </a:lnTo>
                  <a:lnTo>
                    <a:pt x="1014819" y="653991"/>
                  </a:lnTo>
                  <a:lnTo>
                    <a:pt x="1024949" y="609512"/>
                  </a:lnTo>
                  <a:lnTo>
                    <a:pt x="1031161" y="563666"/>
                  </a:lnTo>
                  <a:lnTo>
                    <a:pt x="1033271" y="516636"/>
                  </a:lnTo>
                  <a:lnTo>
                    <a:pt x="1031161" y="469605"/>
                  </a:lnTo>
                  <a:lnTo>
                    <a:pt x="1024949" y="423759"/>
                  </a:lnTo>
                  <a:lnTo>
                    <a:pt x="1014819" y="379280"/>
                  </a:lnTo>
                  <a:lnTo>
                    <a:pt x="1000954" y="336349"/>
                  </a:lnTo>
                  <a:lnTo>
                    <a:pt x="983535" y="295149"/>
                  </a:lnTo>
                  <a:lnTo>
                    <a:pt x="962744" y="255862"/>
                  </a:lnTo>
                  <a:lnTo>
                    <a:pt x="938764" y="218671"/>
                  </a:lnTo>
                  <a:lnTo>
                    <a:pt x="911778" y="183758"/>
                  </a:lnTo>
                  <a:lnTo>
                    <a:pt x="881967" y="151304"/>
                  </a:lnTo>
                  <a:lnTo>
                    <a:pt x="849513" y="121493"/>
                  </a:lnTo>
                  <a:lnTo>
                    <a:pt x="814600" y="94507"/>
                  </a:lnTo>
                  <a:lnTo>
                    <a:pt x="777409" y="70527"/>
                  </a:lnTo>
                  <a:lnTo>
                    <a:pt x="738122" y="49736"/>
                  </a:lnTo>
                  <a:lnTo>
                    <a:pt x="696922" y="32317"/>
                  </a:lnTo>
                  <a:lnTo>
                    <a:pt x="653991" y="18452"/>
                  </a:lnTo>
                  <a:lnTo>
                    <a:pt x="609512" y="8322"/>
                  </a:lnTo>
                  <a:lnTo>
                    <a:pt x="563666" y="2110"/>
                  </a:lnTo>
                  <a:lnTo>
                    <a:pt x="516635" y="0"/>
                  </a:lnTo>
                  <a:close/>
                </a:path>
              </a:pathLst>
            </a:custGeom>
            <a:solidFill>
              <a:srgbClr val="9A003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030473" y="4072838"/>
              <a:ext cx="67627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25" dirty="0">
                  <a:solidFill>
                    <a:srgbClr val="FFFFFF"/>
                  </a:solidFill>
                  <a:latin typeface="Tahoma"/>
                  <a:cs typeface="Tahoma"/>
                </a:rPr>
                <a:t>M</a:t>
              </a:r>
              <a:r>
                <a:rPr sz="1600" b="1" spc="-135" dirty="0">
                  <a:solidFill>
                    <a:srgbClr val="FFFFFF"/>
                  </a:solidFill>
                  <a:latin typeface="Tahoma"/>
                  <a:cs typeface="Tahoma"/>
                </a:rPr>
                <a:t>ane</a:t>
              </a:r>
              <a:r>
                <a:rPr sz="1600" b="1" spc="-85" dirty="0">
                  <a:solidFill>
                    <a:srgbClr val="FFFFFF"/>
                  </a:solidFill>
                  <a:latin typeface="Tahoma"/>
                  <a:cs typeface="Tahoma"/>
                </a:rPr>
                <a:t>j</a:t>
              </a:r>
              <a:r>
                <a:rPr sz="1600" b="1" spc="-105" dirty="0">
                  <a:solidFill>
                    <a:srgbClr val="FFFFFF"/>
                  </a:solidFill>
                  <a:latin typeface="Tahoma"/>
                  <a:cs typeface="Tahoma"/>
                </a:rPr>
                <a:t>o</a:t>
              </a:r>
              <a:endParaRPr sz="1600">
                <a:latin typeface="Tahoma"/>
                <a:cs typeface="Tahoma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21735" y="3401567"/>
              <a:ext cx="294640" cy="219710"/>
            </a:xfrm>
            <a:custGeom>
              <a:avLst/>
              <a:gdLst/>
              <a:ahLst/>
              <a:cxnLst/>
              <a:rect l="l" t="t" r="r" b="b"/>
              <a:pathLst>
                <a:path w="294639" h="219710">
                  <a:moveTo>
                    <a:pt x="147065" y="0"/>
                  </a:moveTo>
                  <a:lnTo>
                    <a:pt x="0" y="109728"/>
                  </a:lnTo>
                  <a:lnTo>
                    <a:pt x="58800" y="109728"/>
                  </a:lnTo>
                  <a:lnTo>
                    <a:pt x="58800" y="219456"/>
                  </a:lnTo>
                  <a:lnTo>
                    <a:pt x="235330" y="219456"/>
                  </a:lnTo>
                  <a:lnTo>
                    <a:pt x="235330" y="109728"/>
                  </a:lnTo>
                  <a:lnTo>
                    <a:pt x="294131" y="109728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1864" y="2005583"/>
              <a:ext cx="1292860" cy="1292860"/>
            </a:xfrm>
            <a:custGeom>
              <a:avLst/>
              <a:gdLst/>
              <a:ahLst/>
              <a:cxnLst/>
              <a:rect l="l" t="t" r="r" b="b"/>
              <a:pathLst>
                <a:path w="1292860" h="1292860">
                  <a:moveTo>
                    <a:pt x="646176" y="0"/>
                  </a:moveTo>
                  <a:lnTo>
                    <a:pt x="597951" y="1772"/>
                  </a:lnTo>
                  <a:lnTo>
                    <a:pt x="550689" y="7006"/>
                  </a:lnTo>
                  <a:lnTo>
                    <a:pt x="504515" y="15576"/>
                  </a:lnTo>
                  <a:lnTo>
                    <a:pt x="459552" y="27358"/>
                  </a:lnTo>
                  <a:lnTo>
                    <a:pt x="415928" y="42227"/>
                  </a:lnTo>
                  <a:lnTo>
                    <a:pt x="373765" y="60057"/>
                  </a:lnTo>
                  <a:lnTo>
                    <a:pt x="333190" y="80724"/>
                  </a:lnTo>
                  <a:lnTo>
                    <a:pt x="294327" y="104103"/>
                  </a:lnTo>
                  <a:lnTo>
                    <a:pt x="257302" y="130069"/>
                  </a:lnTo>
                  <a:lnTo>
                    <a:pt x="222238" y="158497"/>
                  </a:lnTo>
                  <a:lnTo>
                    <a:pt x="189261" y="189261"/>
                  </a:lnTo>
                  <a:lnTo>
                    <a:pt x="158497" y="222238"/>
                  </a:lnTo>
                  <a:lnTo>
                    <a:pt x="130069" y="257302"/>
                  </a:lnTo>
                  <a:lnTo>
                    <a:pt x="104103" y="294327"/>
                  </a:lnTo>
                  <a:lnTo>
                    <a:pt x="80724" y="333190"/>
                  </a:lnTo>
                  <a:lnTo>
                    <a:pt x="60057" y="373765"/>
                  </a:lnTo>
                  <a:lnTo>
                    <a:pt x="42227" y="415928"/>
                  </a:lnTo>
                  <a:lnTo>
                    <a:pt x="27358" y="459552"/>
                  </a:lnTo>
                  <a:lnTo>
                    <a:pt x="15576" y="504515"/>
                  </a:lnTo>
                  <a:lnTo>
                    <a:pt x="7006" y="550689"/>
                  </a:lnTo>
                  <a:lnTo>
                    <a:pt x="1772" y="597951"/>
                  </a:lnTo>
                  <a:lnTo>
                    <a:pt x="0" y="646176"/>
                  </a:lnTo>
                  <a:lnTo>
                    <a:pt x="1772" y="694400"/>
                  </a:lnTo>
                  <a:lnTo>
                    <a:pt x="7006" y="741662"/>
                  </a:lnTo>
                  <a:lnTo>
                    <a:pt x="15576" y="787836"/>
                  </a:lnTo>
                  <a:lnTo>
                    <a:pt x="27358" y="832799"/>
                  </a:lnTo>
                  <a:lnTo>
                    <a:pt x="42227" y="876423"/>
                  </a:lnTo>
                  <a:lnTo>
                    <a:pt x="60057" y="918586"/>
                  </a:lnTo>
                  <a:lnTo>
                    <a:pt x="80724" y="959161"/>
                  </a:lnTo>
                  <a:lnTo>
                    <a:pt x="104103" y="998024"/>
                  </a:lnTo>
                  <a:lnTo>
                    <a:pt x="130069" y="1035049"/>
                  </a:lnTo>
                  <a:lnTo>
                    <a:pt x="158497" y="1070113"/>
                  </a:lnTo>
                  <a:lnTo>
                    <a:pt x="189261" y="1103090"/>
                  </a:lnTo>
                  <a:lnTo>
                    <a:pt x="222238" y="1133854"/>
                  </a:lnTo>
                  <a:lnTo>
                    <a:pt x="257302" y="1162282"/>
                  </a:lnTo>
                  <a:lnTo>
                    <a:pt x="294327" y="1188248"/>
                  </a:lnTo>
                  <a:lnTo>
                    <a:pt x="333190" y="1211627"/>
                  </a:lnTo>
                  <a:lnTo>
                    <a:pt x="373765" y="1232294"/>
                  </a:lnTo>
                  <a:lnTo>
                    <a:pt x="415928" y="1250124"/>
                  </a:lnTo>
                  <a:lnTo>
                    <a:pt x="459552" y="1264993"/>
                  </a:lnTo>
                  <a:lnTo>
                    <a:pt x="504515" y="1276775"/>
                  </a:lnTo>
                  <a:lnTo>
                    <a:pt x="550689" y="1285345"/>
                  </a:lnTo>
                  <a:lnTo>
                    <a:pt x="597951" y="1290579"/>
                  </a:lnTo>
                  <a:lnTo>
                    <a:pt x="646176" y="1292352"/>
                  </a:lnTo>
                  <a:lnTo>
                    <a:pt x="694400" y="1290579"/>
                  </a:lnTo>
                  <a:lnTo>
                    <a:pt x="741662" y="1285345"/>
                  </a:lnTo>
                  <a:lnTo>
                    <a:pt x="787836" y="1276775"/>
                  </a:lnTo>
                  <a:lnTo>
                    <a:pt x="832799" y="1264993"/>
                  </a:lnTo>
                  <a:lnTo>
                    <a:pt x="876423" y="1250124"/>
                  </a:lnTo>
                  <a:lnTo>
                    <a:pt x="918586" y="1232294"/>
                  </a:lnTo>
                  <a:lnTo>
                    <a:pt x="959161" y="1211627"/>
                  </a:lnTo>
                  <a:lnTo>
                    <a:pt x="998024" y="1188248"/>
                  </a:lnTo>
                  <a:lnTo>
                    <a:pt x="1035049" y="1162282"/>
                  </a:lnTo>
                  <a:lnTo>
                    <a:pt x="1070113" y="1133854"/>
                  </a:lnTo>
                  <a:lnTo>
                    <a:pt x="1103090" y="1103090"/>
                  </a:lnTo>
                  <a:lnTo>
                    <a:pt x="1133854" y="1070113"/>
                  </a:lnTo>
                  <a:lnTo>
                    <a:pt x="1162282" y="1035049"/>
                  </a:lnTo>
                  <a:lnTo>
                    <a:pt x="1188248" y="998024"/>
                  </a:lnTo>
                  <a:lnTo>
                    <a:pt x="1211627" y="959161"/>
                  </a:lnTo>
                  <a:lnTo>
                    <a:pt x="1232294" y="918586"/>
                  </a:lnTo>
                  <a:lnTo>
                    <a:pt x="1250124" y="876423"/>
                  </a:lnTo>
                  <a:lnTo>
                    <a:pt x="1264993" y="832799"/>
                  </a:lnTo>
                  <a:lnTo>
                    <a:pt x="1276775" y="787836"/>
                  </a:lnTo>
                  <a:lnTo>
                    <a:pt x="1285345" y="741662"/>
                  </a:lnTo>
                  <a:lnTo>
                    <a:pt x="1290579" y="694400"/>
                  </a:lnTo>
                  <a:lnTo>
                    <a:pt x="1292352" y="646176"/>
                  </a:lnTo>
                  <a:lnTo>
                    <a:pt x="1290579" y="597951"/>
                  </a:lnTo>
                  <a:lnTo>
                    <a:pt x="1285345" y="550689"/>
                  </a:lnTo>
                  <a:lnTo>
                    <a:pt x="1276775" y="504515"/>
                  </a:lnTo>
                  <a:lnTo>
                    <a:pt x="1264993" y="459552"/>
                  </a:lnTo>
                  <a:lnTo>
                    <a:pt x="1250124" y="415928"/>
                  </a:lnTo>
                  <a:lnTo>
                    <a:pt x="1232294" y="373765"/>
                  </a:lnTo>
                  <a:lnTo>
                    <a:pt x="1211627" y="333190"/>
                  </a:lnTo>
                  <a:lnTo>
                    <a:pt x="1188248" y="294327"/>
                  </a:lnTo>
                  <a:lnTo>
                    <a:pt x="1162282" y="257302"/>
                  </a:lnTo>
                  <a:lnTo>
                    <a:pt x="1133854" y="222238"/>
                  </a:lnTo>
                  <a:lnTo>
                    <a:pt x="1103090" y="189261"/>
                  </a:lnTo>
                  <a:lnTo>
                    <a:pt x="1070113" y="158497"/>
                  </a:lnTo>
                  <a:lnTo>
                    <a:pt x="1035049" y="130069"/>
                  </a:lnTo>
                  <a:lnTo>
                    <a:pt x="998024" y="104103"/>
                  </a:lnTo>
                  <a:lnTo>
                    <a:pt x="959161" y="80724"/>
                  </a:lnTo>
                  <a:lnTo>
                    <a:pt x="918586" y="60057"/>
                  </a:lnTo>
                  <a:lnTo>
                    <a:pt x="876423" y="42227"/>
                  </a:lnTo>
                  <a:lnTo>
                    <a:pt x="832799" y="27358"/>
                  </a:lnTo>
                  <a:lnTo>
                    <a:pt x="787836" y="15576"/>
                  </a:lnTo>
                  <a:lnTo>
                    <a:pt x="741662" y="7006"/>
                  </a:lnTo>
                  <a:lnTo>
                    <a:pt x="694400" y="177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9A003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004566" y="2540635"/>
              <a:ext cx="72771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65" dirty="0">
                  <a:solidFill>
                    <a:srgbClr val="FFFFFF"/>
                  </a:solidFill>
                  <a:latin typeface="Tahoma"/>
                  <a:cs typeface="Tahoma"/>
                </a:rPr>
                <a:t>Prevención</a:t>
              </a:r>
              <a:endParaRPr sz="1100">
                <a:latin typeface="Tahoma"/>
                <a:cs typeface="Tahoma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976115" y="4081271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10" h="294639">
                  <a:moveTo>
                    <a:pt x="109728" y="0"/>
                  </a:moveTo>
                  <a:lnTo>
                    <a:pt x="109728" y="58800"/>
                  </a:lnTo>
                  <a:lnTo>
                    <a:pt x="0" y="58800"/>
                  </a:lnTo>
                  <a:lnTo>
                    <a:pt x="0" y="235330"/>
                  </a:lnTo>
                  <a:lnTo>
                    <a:pt x="109728" y="235330"/>
                  </a:lnTo>
                  <a:lnTo>
                    <a:pt x="109728" y="294131"/>
                  </a:lnTo>
                  <a:lnTo>
                    <a:pt x="219456" y="147065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9203" y="3582923"/>
              <a:ext cx="1292860" cy="1292860"/>
            </a:xfrm>
            <a:custGeom>
              <a:avLst/>
              <a:gdLst/>
              <a:ahLst/>
              <a:cxnLst/>
              <a:rect l="l" t="t" r="r" b="b"/>
              <a:pathLst>
                <a:path w="1292860" h="1292860">
                  <a:moveTo>
                    <a:pt x="646176" y="0"/>
                  </a:moveTo>
                  <a:lnTo>
                    <a:pt x="597951" y="1772"/>
                  </a:lnTo>
                  <a:lnTo>
                    <a:pt x="550689" y="7006"/>
                  </a:lnTo>
                  <a:lnTo>
                    <a:pt x="504515" y="15576"/>
                  </a:lnTo>
                  <a:lnTo>
                    <a:pt x="459552" y="27358"/>
                  </a:lnTo>
                  <a:lnTo>
                    <a:pt x="415928" y="42227"/>
                  </a:lnTo>
                  <a:lnTo>
                    <a:pt x="373765" y="60057"/>
                  </a:lnTo>
                  <a:lnTo>
                    <a:pt x="333190" y="80724"/>
                  </a:lnTo>
                  <a:lnTo>
                    <a:pt x="294327" y="104103"/>
                  </a:lnTo>
                  <a:lnTo>
                    <a:pt x="257302" y="130069"/>
                  </a:lnTo>
                  <a:lnTo>
                    <a:pt x="222238" y="158497"/>
                  </a:lnTo>
                  <a:lnTo>
                    <a:pt x="189261" y="189261"/>
                  </a:lnTo>
                  <a:lnTo>
                    <a:pt x="158497" y="222238"/>
                  </a:lnTo>
                  <a:lnTo>
                    <a:pt x="130069" y="257302"/>
                  </a:lnTo>
                  <a:lnTo>
                    <a:pt x="104103" y="294327"/>
                  </a:lnTo>
                  <a:lnTo>
                    <a:pt x="80724" y="333190"/>
                  </a:lnTo>
                  <a:lnTo>
                    <a:pt x="60057" y="373765"/>
                  </a:lnTo>
                  <a:lnTo>
                    <a:pt x="42227" y="415928"/>
                  </a:lnTo>
                  <a:lnTo>
                    <a:pt x="27358" y="459552"/>
                  </a:lnTo>
                  <a:lnTo>
                    <a:pt x="15576" y="504515"/>
                  </a:lnTo>
                  <a:lnTo>
                    <a:pt x="7006" y="550689"/>
                  </a:lnTo>
                  <a:lnTo>
                    <a:pt x="1772" y="597951"/>
                  </a:lnTo>
                  <a:lnTo>
                    <a:pt x="0" y="646176"/>
                  </a:lnTo>
                  <a:lnTo>
                    <a:pt x="1772" y="694400"/>
                  </a:lnTo>
                  <a:lnTo>
                    <a:pt x="7006" y="741662"/>
                  </a:lnTo>
                  <a:lnTo>
                    <a:pt x="15576" y="787836"/>
                  </a:lnTo>
                  <a:lnTo>
                    <a:pt x="27358" y="832799"/>
                  </a:lnTo>
                  <a:lnTo>
                    <a:pt x="42227" y="876423"/>
                  </a:lnTo>
                  <a:lnTo>
                    <a:pt x="60057" y="918586"/>
                  </a:lnTo>
                  <a:lnTo>
                    <a:pt x="80724" y="959161"/>
                  </a:lnTo>
                  <a:lnTo>
                    <a:pt x="104103" y="998024"/>
                  </a:lnTo>
                  <a:lnTo>
                    <a:pt x="130069" y="1035049"/>
                  </a:lnTo>
                  <a:lnTo>
                    <a:pt x="158497" y="1070113"/>
                  </a:lnTo>
                  <a:lnTo>
                    <a:pt x="189261" y="1103090"/>
                  </a:lnTo>
                  <a:lnTo>
                    <a:pt x="222238" y="1133854"/>
                  </a:lnTo>
                  <a:lnTo>
                    <a:pt x="257302" y="1162282"/>
                  </a:lnTo>
                  <a:lnTo>
                    <a:pt x="294327" y="1188248"/>
                  </a:lnTo>
                  <a:lnTo>
                    <a:pt x="333190" y="1211627"/>
                  </a:lnTo>
                  <a:lnTo>
                    <a:pt x="373765" y="1232294"/>
                  </a:lnTo>
                  <a:lnTo>
                    <a:pt x="415928" y="1250124"/>
                  </a:lnTo>
                  <a:lnTo>
                    <a:pt x="459552" y="1264993"/>
                  </a:lnTo>
                  <a:lnTo>
                    <a:pt x="504515" y="1276775"/>
                  </a:lnTo>
                  <a:lnTo>
                    <a:pt x="550689" y="1285345"/>
                  </a:lnTo>
                  <a:lnTo>
                    <a:pt x="597951" y="1290579"/>
                  </a:lnTo>
                  <a:lnTo>
                    <a:pt x="646176" y="1292352"/>
                  </a:lnTo>
                  <a:lnTo>
                    <a:pt x="694400" y="1290579"/>
                  </a:lnTo>
                  <a:lnTo>
                    <a:pt x="741662" y="1285345"/>
                  </a:lnTo>
                  <a:lnTo>
                    <a:pt x="787836" y="1276775"/>
                  </a:lnTo>
                  <a:lnTo>
                    <a:pt x="832799" y="1264993"/>
                  </a:lnTo>
                  <a:lnTo>
                    <a:pt x="876423" y="1250124"/>
                  </a:lnTo>
                  <a:lnTo>
                    <a:pt x="918586" y="1232294"/>
                  </a:lnTo>
                  <a:lnTo>
                    <a:pt x="959161" y="1211627"/>
                  </a:lnTo>
                  <a:lnTo>
                    <a:pt x="998024" y="1188248"/>
                  </a:lnTo>
                  <a:lnTo>
                    <a:pt x="1035049" y="1162282"/>
                  </a:lnTo>
                  <a:lnTo>
                    <a:pt x="1070113" y="1133854"/>
                  </a:lnTo>
                  <a:lnTo>
                    <a:pt x="1103090" y="1103090"/>
                  </a:lnTo>
                  <a:lnTo>
                    <a:pt x="1133854" y="1070113"/>
                  </a:lnTo>
                  <a:lnTo>
                    <a:pt x="1162282" y="1035049"/>
                  </a:lnTo>
                  <a:lnTo>
                    <a:pt x="1188248" y="998024"/>
                  </a:lnTo>
                  <a:lnTo>
                    <a:pt x="1211627" y="959161"/>
                  </a:lnTo>
                  <a:lnTo>
                    <a:pt x="1232294" y="918586"/>
                  </a:lnTo>
                  <a:lnTo>
                    <a:pt x="1250124" y="876423"/>
                  </a:lnTo>
                  <a:lnTo>
                    <a:pt x="1264993" y="832799"/>
                  </a:lnTo>
                  <a:lnTo>
                    <a:pt x="1276775" y="787836"/>
                  </a:lnTo>
                  <a:lnTo>
                    <a:pt x="1285345" y="741662"/>
                  </a:lnTo>
                  <a:lnTo>
                    <a:pt x="1290579" y="694400"/>
                  </a:lnTo>
                  <a:lnTo>
                    <a:pt x="1292352" y="646176"/>
                  </a:lnTo>
                  <a:lnTo>
                    <a:pt x="1290579" y="597951"/>
                  </a:lnTo>
                  <a:lnTo>
                    <a:pt x="1285345" y="550689"/>
                  </a:lnTo>
                  <a:lnTo>
                    <a:pt x="1276775" y="504515"/>
                  </a:lnTo>
                  <a:lnTo>
                    <a:pt x="1264993" y="459552"/>
                  </a:lnTo>
                  <a:lnTo>
                    <a:pt x="1250124" y="415928"/>
                  </a:lnTo>
                  <a:lnTo>
                    <a:pt x="1232294" y="373765"/>
                  </a:lnTo>
                  <a:lnTo>
                    <a:pt x="1211627" y="333190"/>
                  </a:lnTo>
                  <a:lnTo>
                    <a:pt x="1188248" y="294327"/>
                  </a:lnTo>
                  <a:lnTo>
                    <a:pt x="1162282" y="257302"/>
                  </a:lnTo>
                  <a:lnTo>
                    <a:pt x="1133854" y="222238"/>
                  </a:lnTo>
                  <a:lnTo>
                    <a:pt x="1103090" y="189261"/>
                  </a:lnTo>
                  <a:lnTo>
                    <a:pt x="1070113" y="158497"/>
                  </a:lnTo>
                  <a:lnTo>
                    <a:pt x="1035049" y="130069"/>
                  </a:lnTo>
                  <a:lnTo>
                    <a:pt x="998024" y="104103"/>
                  </a:lnTo>
                  <a:lnTo>
                    <a:pt x="959161" y="80724"/>
                  </a:lnTo>
                  <a:lnTo>
                    <a:pt x="918586" y="60057"/>
                  </a:lnTo>
                  <a:lnTo>
                    <a:pt x="876423" y="42227"/>
                  </a:lnTo>
                  <a:lnTo>
                    <a:pt x="832799" y="27358"/>
                  </a:lnTo>
                  <a:lnTo>
                    <a:pt x="787836" y="15576"/>
                  </a:lnTo>
                  <a:lnTo>
                    <a:pt x="741662" y="7006"/>
                  </a:lnTo>
                  <a:lnTo>
                    <a:pt x="694400" y="177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9A003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552950" y="4117924"/>
              <a:ext cx="784225" cy="1943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65" dirty="0">
                  <a:solidFill>
                    <a:srgbClr val="FFFFFF"/>
                  </a:solidFill>
                  <a:latin typeface="Tahoma"/>
                  <a:cs typeface="Tahoma"/>
                </a:rPr>
                <a:t>Preparación</a:t>
              </a:r>
              <a:endParaRPr sz="1100">
                <a:latin typeface="Tahoma"/>
                <a:cs typeface="Tahoma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21735" y="4837176"/>
              <a:ext cx="294640" cy="219710"/>
            </a:xfrm>
            <a:custGeom>
              <a:avLst/>
              <a:gdLst/>
              <a:ahLst/>
              <a:cxnLst/>
              <a:rect l="l" t="t" r="r" b="b"/>
              <a:pathLst>
                <a:path w="294639" h="219710">
                  <a:moveTo>
                    <a:pt x="235330" y="0"/>
                  </a:moveTo>
                  <a:lnTo>
                    <a:pt x="58800" y="0"/>
                  </a:lnTo>
                  <a:lnTo>
                    <a:pt x="58800" y="109728"/>
                  </a:lnTo>
                  <a:lnTo>
                    <a:pt x="0" y="109728"/>
                  </a:lnTo>
                  <a:lnTo>
                    <a:pt x="147065" y="219456"/>
                  </a:lnTo>
                  <a:lnTo>
                    <a:pt x="294131" y="109728"/>
                  </a:lnTo>
                  <a:lnTo>
                    <a:pt x="235330" y="1097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1864" y="5160264"/>
              <a:ext cx="1292860" cy="1292860"/>
            </a:xfrm>
            <a:custGeom>
              <a:avLst/>
              <a:gdLst/>
              <a:ahLst/>
              <a:cxnLst/>
              <a:rect l="l" t="t" r="r" b="b"/>
              <a:pathLst>
                <a:path w="1292860" h="1292860">
                  <a:moveTo>
                    <a:pt x="646176" y="0"/>
                  </a:moveTo>
                  <a:lnTo>
                    <a:pt x="597951" y="1772"/>
                  </a:lnTo>
                  <a:lnTo>
                    <a:pt x="550689" y="7006"/>
                  </a:lnTo>
                  <a:lnTo>
                    <a:pt x="504515" y="15576"/>
                  </a:lnTo>
                  <a:lnTo>
                    <a:pt x="459552" y="27358"/>
                  </a:lnTo>
                  <a:lnTo>
                    <a:pt x="415928" y="42227"/>
                  </a:lnTo>
                  <a:lnTo>
                    <a:pt x="373765" y="60057"/>
                  </a:lnTo>
                  <a:lnTo>
                    <a:pt x="333190" y="80724"/>
                  </a:lnTo>
                  <a:lnTo>
                    <a:pt x="294327" y="104103"/>
                  </a:lnTo>
                  <a:lnTo>
                    <a:pt x="257302" y="130069"/>
                  </a:lnTo>
                  <a:lnTo>
                    <a:pt x="222238" y="158497"/>
                  </a:lnTo>
                  <a:lnTo>
                    <a:pt x="189261" y="189261"/>
                  </a:lnTo>
                  <a:lnTo>
                    <a:pt x="158497" y="222238"/>
                  </a:lnTo>
                  <a:lnTo>
                    <a:pt x="130069" y="257302"/>
                  </a:lnTo>
                  <a:lnTo>
                    <a:pt x="104103" y="294327"/>
                  </a:lnTo>
                  <a:lnTo>
                    <a:pt x="80724" y="333190"/>
                  </a:lnTo>
                  <a:lnTo>
                    <a:pt x="60057" y="373765"/>
                  </a:lnTo>
                  <a:lnTo>
                    <a:pt x="42227" y="415928"/>
                  </a:lnTo>
                  <a:lnTo>
                    <a:pt x="27358" y="459552"/>
                  </a:lnTo>
                  <a:lnTo>
                    <a:pt x="15576" y="504515"/>
                  </a:lnTo>
                  <a:lnTo>
                    <a:pt x="7006" y="550689"/>
                  </a:lnTo>
                  <a:lnTo>
                    <a:pt x="1772" y="597951"/>
                  </a:lnTo>
                  <a:lnTo>
                    <a:pt x="0" y="646176"/>
                  </a:lnTo>
                  <a:lnTo>
                    <a:pt x="1772" y="694400"/>
                  </a:lnTo>
                  <a:lnTo>
                    <a:pt x="7006" y="741662"/>
                  </a:lnTo>
                  <a:lnTo>
                    <a:pt x="15576" y="787836"/>
                  </a:lnTo>
                  <a:lnTo>
                    <a:pt x="27358" y="832799"/>
                  </a:lnTo>
                  <a:lnTo>
                    <a:pt x="42227" y="876423"/>
                  </a:lnTo>
                  <a:lnTo>
                    <a:pt x="60057" y="918586"/>
                  </a:lnTo>
                  <a:lnTo>
                    <a:pt x="80724" y="959161"/>
                  </a:lnTo>
                  <a:lnTo>
                    <a:pt x="104103" y="998024"/>
                  </a:lnTo>
                  <a:lnTo>
                    <a:pt x="130069" y="1035049"/>
                  </a:lnTo>
                  <a:lnTo>
                    <a:pt x="158497" y="1070113"/>
                  </a:lnTo>
                  <a:lnTo>
                    <a:pt x="189261" y="1103090"/>
                  </a:lnTo>
                  <a:lnTo>
                    <a:pt x="222238" y="1133854"/>
                  </a:lnTo>
                  <a:lnTo>
                    <a:pt x="257302" y="1162282"/>
                  </a:lnTo>
                  <a:lnTo>
                    <a:pt x="294327" y="1188248"/>
                  </a:lnTo>
                  <a:lnTo>
                    <a:pt x="333190" y="1211627"/>
                  </a:lnTo>
                  <a:lnTo>
                    <a:pt x="373765" y="1232294"/>
                  </a:lnTo>
                  <a:lnTo>
                    <a:pt x="415928" y="1250124"/>
                  </a:lnTo>
                  <a:lnTo>
                    <a:pt x="459552" y="1264993"/>
                  </a:lnTo>
                  <a:lnTo>
                    <a:pt x="504515" y="1276775"/>
                  </a:lnTo>
                  <a:lnTo>
                    <a:pt x="550689" y="1285345"/>
                  </a:lnTo>
                  <a:lnTo>
                    <a:pt x="597951" y="1290579"/>
                  </a:lnTo>
                  <a:lnTo>
                    <a:pt x="646176" y="1292352"/>
                  </a:lnTo>
                  <a:lnTo>
                    <a:pt x="694400" y="1290579"/>
                  </a:lnTo>
                  <a:lnTo>
                    <a:pt x="741662" y="1285345"/>
                  </a:lnTo>
                  <a:lnTo>
                    <a:pt x="787836" y="1276775"/>
                  </a:lnTo>
                  <a:lnTo>
                    <a:pt x="832799" y="1264993"/>
                  </a:lnTo>
                  <a:lnTo>
                    <a:pt x="876423" y="1250124"/>
                  </a:lnTo>
                  <a:lnTo>
                    <a:pt x="918586" y="1232294"/>
                  </a:lnTo>
                  <a:lnTo>
                    <a:pt x="959161" y="1211627"/>
                  </a:lnTo>
                  <a:lnTo>
                    <a:pt x="998024" y="1188248"/>
                  </a:lnTo>
                  <a:lnTo>
                    <a:pt x="1035049" y="1162282"/>
                  </a:lnTo>
                  <a:lnTo>
                    <a:pt x="1070113" y="1133854"/>
                  </a:lnTo>
                  <a:lnTo>
                    <a:pt x="1103090" y="1103090"/>
                  </a:lnTo>
                  <a:lnTo>
                    <a:pt x="1133854" y="1070113"/>
                  </a:lnTo>
                  <a:lnTo>
                    <a:pt x="1162282" y="1035049"/>
                  </a:lnTo>
                  <a:lnTo>
                    <a:pt x="1188248" y="998024"/>
                  </a:lnTo>
                  <a:lnTo>
                    <a:pt x="1211627" y="959161"/>
                  </a:lnTo>
                  <a:lnTo>
                    <a:pt x="1232294" y="918586"/>
                  </a:lnTo>
                  <a:lnTo>
                    <a:pt x="1250124" y="876423"/>
                  </a:lnTo>
                  <a:lnTo>
                    <a:pt x="1264993" y="832799"/>
                  </a:lnTo>
                  <a:lnTo>
                    <a:pt x="1276775" y="787836"/>
                  </a:lnTo>
                  <a:lnTo>
                    <a:pt x="1285345" y="741662"/>
                  </a:lnTo>
                  <a:lnTo>
                    <a:pt x="1290579" y="694400"/>
                  </a:lnTo>
                  <a:lnTo>
                    <a:pt x="1292352" y="646176"/>
                  </a:lnTo>
                  <a:lnTo>
                    <a:pt x="1290579" y="597951"/>
                  </a:lnTo>
                  <a:lnTo>
                    <a:pt x="1285345" y="550689"/>
                  </a:lnTo>
                  <a:lnTo>
                    <a:pt x="1276775" y="504515"/>
                  </a:lnTo>
                  <a:lnTo>
                    <a:pt x="1264993" y="459552"/>
                  </a:lnTo>
                  <a:lnTo>
                    <a:pt x="1250124" y="415928"/>
                  </a:lnTo>
                  <a:lnTo>
                    <a:pt x="1232294" y="373765"/>
                  </a:lnTo>
                  <a:lnTo>
                    <a:pt x="1211627" y="333190"/>
                  </a:lnTo>
                  <a:lnTo>
                    <a:pt x="1188248" y="294327"/>
                  </a:lnTo>
                  <a:lnTo>
                    <a:pt x="1162282" y="257302"/>
                  </a:lnTo>
                  <a:lnTo>
                    <a:pt x="1133854" y="222238"/>
                  </a:lnTo>
                  <a:lnTo>
                    <a:pt x="1103090" y="189261"/>
                  </a:lnTo>
                  <a:lnTo>
                    <a:pt x="1070113" y="158497"/>
                  </a:lnTo>
                  <a:lnTo>
                    <a:pt x="1035049" y="130069"/>
                  </a:lnTo>
                  <a:lnTo>
                    <a:pt x="998024" y="104103"/>
                  </a:lnTo>
                  <a:lnTo>
                    <a:pt x="959161" y="80724"/>
                  </a:lnTo>
                  <a:lnTo>
                    <a:pt x="918586" y="60057"/>
                  </a:lnTo>
                  <a:lnTo>
                    <a:pt x="876423" y="42227"/>
                  </a:lnTo>
                  <a:lnTo>
                    <a:pt x="832799" y="27358"/>
                  </a:lnTo>
                  <a:lnTo>
                    <a:pt x="787836" y="15576"/>
                  </a:lnTo>
                  <a:lnTo>
                    <a:pt x="741662" y="7006"/>
                  </a:lnTo>
                  <a:lnTo>
                    <a:pt x="694400" y="177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9A0036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033522" y="5695594"/>
              <a:ext cx="669925" cy="1943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80" dirty="0">
                  <a:solidFill>
                    <a:srgbClr val="FFFFFF"/>
                  </a:solidFill>
                  <a:latin typeface="Tahoma"/>
                  <a:cs typeface="Tahoma"/>
                </a:rPr>
                <a:t>Respuesta</a:t>
              </a:r>
              <a:endParaRPr sz="1100">
                <a:latin typeface="Tahoma"/>
                <a:cs typeface="Tahoma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507" y="4081271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10" h="294639">
                  <a:moveTo>
                    <a:pt x="109728" y="0"/>
                  </a:moveTo>
                  <a:lnTo>
                    <a:pt x="0" y="147065"/>
                  </a:lnTo>
                  <a:lnTo>
                    <a:pt x="109728" y="294131"/>
                  </a:lnTo>
                  <a:lnTo>
                    <a:pt x="109728" y="235330"/>
                  </a:lnTo>
                  <a:lnTo>
                    <a:pt x="219456" y="235330"/>
                  </a:lnTo>
                  <a:lnTo>
                    <a:pt x="219456" y="58800"/>
                  </a:lnTo>
                  <a:lnTo>
                    <a:pt x="109728" y="58800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4524" y="3582923"/>
              <a:ext cx="1292860" cy="1292860"/>
            </a:xfrm>
            <a:custGeom>
              <a:avLst/>
              <a:gdLst/>
              <a:ahLst/>
              <a:cxnLst/>
              <a:rect l="l" t="t" r="r" b="b"/>
              <a:pathLst>
                <a:path w="1292860" h="1292860">
                  <a:moveTo>
                    <a:pt x="646176" y="0"/>
                  </a:moveTo>
                  <a:lnTo>
                    <a:pt x="597951" y="1772"/>
                  </a:lnTo>
                  <a:lnTo>
                    <a:pt x="550689" y="7006"/>
                  </a:lnTo>
                  <a:lnTo>
                    <a:pt x="504515" y="15576"/>
                  </a:lnTo>
                  <a:lnTo>
                    <a:pt x="459552" y="27358"/>
                  </a:lnTo>
                  <a:lnTo>
                    <a:pt x="415928" y="42227"/>
                  </a:lnTo>
                  <a:lnTo>
                    <a:pt x="373765" y="60057"/>
                  </a:lnTo>
                  <a:lnTo>
                    <a:pt x="333190" y="80724"/>
                  </a:lnTo>
                  <a:lnTo>
                    <a:pt x="294327" y="104103"/>
                  </a:lnTo>
                  <a:lnTo>
                    <a:pt x="257302" y="130069"/>
                  </a:lnTo>
                  <a:lnTo>
                    <a:pt x="222238" y="158497"/>
                  </a:lnTo>
                  <a:lnTo>
                    <a:pt x="189261" y="189261"/>
                  </a:lnTo>
                  <a:lnTo>
                    <a:pt x="158497" y="222238"/>
                  </a:lnTo>
                  <a:lnTo>
                    <a:pt x="130069" y="257302"/>
                  </a:lnTo>
                  <a:lnTo>
                    <a:pt x="104103" y="294327"/>
                  </a:lnTo>
                  <a:lnTo>
                    <a:pt x="80724" y="333190"/>
                  </a:lnTo>
                  <a:lnTo>
                    <a:pt x="60057" y="373765"/>
                  </a:lnTo>
                  <a:lnTo>
                    <a:pt x="42227" y="415928"/>
                  </a:lnTo>
                  <a:lnTo>
                    <a:pt x="27358" y="459552"/>
                  </a:lnTo>
                  <a:lnTo>
                    <a:pt x="15576" y="504515"/>
                  </a:lnTo>
                  <a:lnTo>
                    <a:pt x="7006" y="550689"/>
                  </a:lnTo>
                  <a:lnTo>
                    <a:pt x="1772" y="597951"/>
                  </a:lnTo>
                  <a:lnTo>
                    <a:pt x="0" y="646176"/>
                  </a:lnTo>
                  <a:lnTo>
                    <a:pt x="1772" y="694400"/>
                  </a:lnTo>
                  <a:lnTo>
                    <a:pt x="7006" y="741662"/>
                  </a:lnTo>
                  <a:lnTo>
                    <a:pt x="15576" y="787836"/>
                  </a:lnTo>
                  <a:lnTo>
                    <a:pt x="27358" y="832799"/>
                  </a:lnTo>
                  <a:lnTo>
                    <a:pt x="42227" y="876423"/>
                  </a:lnTo>
                  <a:lnTo>
                    <a:pt x="60057" y="918586"/>
                  </a:lnTo>
                  <a:lnTo>
                    <a:pt x="80724" y="959161"/>
                  </a:lnTo>
                  <a:lnTo>
                    <a:pt x="104103" y="998024"/>
                  </a:lnTo>
                  <a:lnTo>
                    <a:pt x="130069" y="1035049"/>
                  </a:lnTo>
                  <a:lnTo>
                    <a:pt x="158497" y="1070113"/>
                  </a:lnTo>
                  <a:lnTo>
                    <a:pt x="189261" y="1103090"/>
                  </a:lnTo>
                  <a:lnTo>
                    <a:pt x="222238" y="1133854"/>
                  </a:lnTo>
                  <a:lnTo>
                    <a:pt x="257302" y="1162282"/>
                  </a:lnTo>
                  <a:lnTo>
                    <a:pt x="294327" y="1188248"/>
                  </a:lnTo>
                  <a:lnTo>
                    <a:pt x="333190" y="1211627"/>
                  </a:lnTo>
                  <a:lnTo>
                    <a:pt x="373765" y="1232294"/>
                  </a:lnTo>
                  <a:lnTo>
                    <a:pt x="415928" y="1250124"/>
                  </a:lnTo>
                  <a:lnTo>
                    <a:pt x="459552" y="1264993"/>
                  </a:lnTo>
                  <a:lnTo>
                    <a:pt x="504515" y="1276775"/>
                  </a:lnTo>
                  <a:lnTo>
                    <a:pt x="550689" y="1285345"/>
                  </a:lnTo>
                  <a:lnTo>
                    <a:pt x="597951" y="1290579"/>
                  </a:lnTo>
                  <a:lnTo>
                    <a:pt x="646176" y="1292352"/>
                  </a:lnTo>
                  <a:lnTo>
                    <a:pt x="694400" y="1290579"/>
                  </a:lnTo>
                  <a:lnTo>
                    <a:pt x="741662" y="1285345"/>
                  </a:lnTo>
                  <a:lnTo>
                    <a:pt x="787836" y="1276775"/>
                  </a:lnTo>
                  <a:lnTo>
                    <a:pt x="832799" y="1264993"/>
                  </a:lnTo>
                  <a:lnTo>
                    <a:pt x="876423" y="1250124"/>
                  </a:lnTo>
                  <a:lnTo>
                    <a:pt x="918586" y="1232294"/>
                  </a:lnTo>
                  <a:lnTo>
                    <a:pt x="959161" y="1211627"/>
                  </a:lnTo>
                  <a:lnTo>
                    <a:pt x="998024" y="1188248"/>
                  </a:lnTo>
                  <a:lnTo>
                    <a:pt x="1035049" y="1162282"/>
                  </a:lnTo>
                  <a:lnTo>
                    <a:pt x="1070113" y="1133854"/>
                  </a:lnTo>
                  <a:lnTo>
                    <a:pt x="1103090" y="1103090"/>
                  </a:lnTo>
                  <a:lnTo>
                    <a:pt x="1133854" y="1070113"/>
                  </a:lnTo>
                  <a:lnTo>
                    <a:pt x="1162282" y="1035049"/>
                  </a:lnTo>
                  <a:lnTo>
                    <a:pt x="1188248" y="998024"/>
                  </a:lnTo>
                  <a:lnTo>
                    <a:pt x="1211627" y="959161"/>
                  </a:lnTo>
                  <a:lnTo>
                    <a:pt x="1232294" y="918586"/>
                  </a:lnTo>
                  <a:lnTo>
                    <a:pt x="1250124" y="876423"/>
                  </a:lnTo>
                  <a:lnTo>
                    <a:pt x="1264993" y="832799"/>
                  </a:lnTo>
                  <a:lnTo>
                    <a:pt x="1276775" y="787836"/>
                  </a:lnTo>
                  <a:lnTo>
                    <a:pt x="1285345" y="741662"/>
                  </a:lnTo>
                  <a:lnTo>
                    <a:pt x="1290579" y="694400"/>
                  </a:lnTo>
                  <a:lnTo>
                    <a:pt x="1292352" y="646176"/>
                  </a:lnTo>
                  <a:lnTo>
                    <a:pt x="1290579" y="597951"/>
                  </a:lnTo>
                  <a:lnTo>
                    <a:pt x="1285345" y="550689"/>
                  </a:lnTo>
                  <a:lnTo>
                    <a:pt x="1276775" y="504515"/>
                  </a:lnTo>
                  <a:lnTo>
                    <a:pt x="1264993" y="459552"/>
                  </a:lnTo>
                  <a:lnTo>
                    <a:pt x="1250124" y="415928"/>
                  </a:lnTo>
                  <a:lnTo>
                    <a:pt x="1232294" y="373765"/>
                  </a:lnTo>
                  <a:lnTo>
                    <a:pt x="1211627" y="333190"/>
                  </a:lnTo>
                  <a:lnTo>
                    <a:pt x="1188248" y="294327"/>
                  </a:lnTo>
                  <a:lnTo>
                    <a:pt x="1162282" y="257302"/>
                  </a:lnTo>
                  <a:lnTo>
                    <a:pt x="1133854" y="222238"/>
                  </a:lnTo>
                  <a:lnTo>
                    <a:pt x="1103090" y="189261"/>
                  </a:lnTo>
                  <a:lnTo>
                    <a:pt x="1070113" y="158497"/>
                  </a:lnTo>
                  <a:lnTo>
                    <a:pt x="1035049" y="130069"/>
                  </a:lnTo>
                  <a:lnTo>
                    <a:pt x="998024" y="104103"/>
                  </a:lnTo>
                  <a:lnTo>
                    <a:pt x="959161" y="80724"/>
                  </a:lnTo>
                  <a:lnTo>
                    <a:pt x="918586" y="60057"/>
                  </a:lnTo>
                  <a:lnTo>
                    <a:pt x="876423" y="42227"/>
                  </a:lnTo>
                  <a:lnTo>
                    <a:pt x="832799" y="27358"/>
                  </a:lnTo>
                  <a:lnTo>
                    <a:pt x="787836" y="15576"/>
                  </a:lnTo>
                  <a:lnTo>
                    <a:pt x="741662" y="7006"/>
                  </a:lnTo>
                  <a:lnTo>
                    <a:pt x="694400" y="177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9A003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353692" y="4117924"/>
              <a:ext cx="874394" cy="1943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75" dirty="0">
                  <a:solidFill>
                    <a:srgbClr val="FFFFFF"/>
                  </a:solidFill>
                  <a:latin typeface="Tahoma"/>
                  <a:cs typeface="Tahoma"/>
                </a:rPr>
                <a:t>Recuperación</a:t>
              </a:r>
              <a:endParaRPr sz="1100">
                <a:latin typeface="Tahoma"/>
                <a:cs typeface="Tahoma"/>
              </a:endParaRPr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431" y="1752600"/>
            <a:ext cx="5114544" cy="43418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632" y="1193673"/>
            <a:ext cx="5381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0" dirty="0">
                <a:solidFill>
                  <a:srgbClr val="225B4E"/>
                </a:solidFill>
                <a:latin typeface="Arial"/>
                <a:cs typeface="Arial"/>
              </a:rPr>
              <a:t>Ciclo</a:t>
            </a:r>
            <a:r>
              <a:rPr spc="6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6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pc="4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10" dirty="0">
                <a:solidFill>
                  <a:srgbClr val="225B4E"/>
                </a:solidFill>
                <a:latin typeface="Arial"/>
                <a:cs typeface="Arial"/>
              </a:rPr>
              <a:t>emergencia</a:t>
            </a:r>
            <a:r>
              <a:rPr spc="7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225B4E"/>
                </a:solidFill>
                <a:latin typeface="Arial"/>
                <a:cs typeface="Arial"/>
              </a:rPr>
              <a:t>sanitaria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7339" y="1982711"/>
            <a:ext cx="2365375" cy="1252855"/>
            <a:chOff x="1577339" y="1982711"/>
            <a:chExt cx="2365375" cy="1252855"/>
          </a:xfrm>
        </p:grpSpPr>
        <p:sp>
          <p:nvSpPr>
            <p:cNvPr id="4" name="object 4"/>
            <p:cNvSpPr/>
            <p:nvPr/>
          </p:nvSpPr>
          <p:spPr>
            <a:xfrm>
              <a:off x="3535679" y="2540635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5" h="103505">
                  <a:moveTo>
                    <a:pt x="381671" y="51688"/>
                  </a:moveTo>
                  <a:lnTo>
                    <a:pt x="311785" y="92455"/>
                  </a:lnTo>
                  <a:lnTo>
                    <a:pt x="310769" y="96265"/>
                  </a:lnTo>
                  <a:lnTo>
                    <a:pt x="314325" y="102362"/>
                  </a:lnTo>
                  <a:lnTo>
                    <a:pt x="318262" y="103377"/>
                  </a:lnTo>
                  <a:lnTo>
                    <a:pt x="321183" y="101600"/>
                  </a:lnTo>
                  <a:lnTo>
                    <a:pt x="395890" y="58038"/>
                  </a:lnTo>
                  <a:lnTo>
                    <a:pt x="394208" y="58038"/>
                  </a:lnTo>
                  <a:lnTo>
                    <a:pt x="394208" y="57150"/>
                  </a:lnTo>
                  <a:lnTo>
                    <a:pt x="391033" y="57150"/>
                  </a:lnTo>
                  <a:lnTo>
                    <a:pt x="381671" y="51688"/>
                  </a:lnTo>
                  <a:close/>
                </a:path>
                <a:path w="407035" h="103505">
                  <a:moveTo>
                    <a:pt x="37078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70785" y="58038"/>
                  </a:lnTo>
                  <a:lnTo>
                    <a:pt x="381671" y="51688"/>
                  </a:lnTo>
                  <a:lnTo>
                    <a:pt x="370785" y="45338"/>
                  </a:lnTo>
                  <a:close/>
                </a:path>
                <a:path w="407035" h="103505">
                  <a:moveTo>
                    <a:pt x="395890" y="45338"/>
                  </a:moveTo>
                  <a:lnTo>
                    <a:pt x="394208" y="45338"/>
                  </a:lnTo>
                  <a:lnTo>
                    <a:pt x="394208" y="58038"/>
                  </a:lnTo>
                  <a:lnTo>
                    <a:pt x="395890" y="58038"/>
                  </a:lnTo>
                  <a:lnTo>
                    <a:pt x="406781" y="51688"/>
                  </a:lnTo>
                  <a:lnTo>
                    <a:pt x="395890" y="45338"/>
                  </a:lnTo>
                  <a:close/>
                </a:path>
                <a:path w="407035" h="103505">
                  <a:moveTo>
                    <a:pt x="391033" y="46227"/>
                  </a:moveTo>
                  <a:lnTo>
                    <a:pt x="381671" y="51688"/>
                  </a:lnTo>
                  <a:lnTo>
                    <a:pt x="391033" y="57150"/>
                  </a:lnTo>
                  <a:lnTo>
                    <a:pt x="391033" y="46227"/>
                  </a:lnTo>
                  <a:close/>
                </a:path>
                <a:path w="407035" h="103505">
                  <a:moveTo>
                    <a:pt x="394208" y="46227"/>
                  </a:moveTo>
                  <a:lnTo>
                    <a:pt x="391033" y="46227"/>
                  </a:lnTo>
                  <a:lnTo>
                    <a:pt x="391033" y="57150"/>
                  </a:lnTo>
                  <a:lnTo>
                    <a:pt x="394208" y="57150"/>
                  </a:lnTo>
                  <a:lnTo>
                    <a:pt x="394208" y="46227"/>
                  </a:lnTo>
                  <a:close/>
                </a:path>
                <a:path w="407035" h="103505">
                  <a:moveTo>
                    <a:pt x="318262" y="0"/>
                  </a:moveTo>
                  <a:lnTo>
                    <a:pt x="314325" y="1015"/>
                  </a:lnTo>
                  <a:lnTo>
                    <a:pt x="310769" y="7112"/>
                  </a:lnTo>
                  <a:lnTo>
                    <a:pt x="311785" y="10922"/>
                  </a:lnTo>
                  <a:lnTo>
                    <a:pt x="381671" y="51688"/>
                  </a:lnTo>
                  <a:lnTo>
                    <a:pt x="391033" y="46227"/>
                  </a:lnTo>
                  <a:lnTo>
                    <a:pt x="394208" y="46227"/>
                  </a:lnTo>
                  <a:lnTo>
                    <a:pt x="394208" y="45338"/>
                  </a:lnTo>
                  <a:lnTo>
                    <a:pt x="395890" y="45338"/>
                  </a:lnTo>
                  <a:lnTo>
                    <a:pt x="321183" y="1777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7339" y="1982711"/>
              <a:ext cx="2016252" cy="1252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083" y="2310371"/>
              <a:ext cx="1588008" cy="643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6776" y="2022348"/>
            <a:ext cx="1902460" cy="114046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</a:pPr>
            <a:r>
              <a:rPr sz="1900" spc="-35" dirty="0">
                <a:solidFill>
                  <a:srgbClr val="FFFFFF"/>
                </a:solidFill>
                <a:latin typeface="Tahoma"/>
                <a:cs typeface="Tahoma"/>
              </a:rPr>
              <a:t>Incubación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16679" y="1982711"/>
            <a:ext cx="2365375" cy="1252855"/>
            <a:chOff x="3916679" y="1982711"/>
            <a:chExt cx="2365375" cy="1252855"/>
          </a:xfrm>
        </p:grpSpPr>
        <p:sp>
          <p:nvSpPr>
            <p:cNvPr id="9" name="object 9"/>
            <p:cNvSpPr/>
            <p:nvPr/>
          </p:nvSpPr>
          <p:spPr>
            <a:xfrm>
              <a:off x="5875019" y="2540635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5" h="103505">
                  <a:moveTo>
                    <a:pt x="381671" y="51688"/>
                  </a:moveTo>
                  <a:lnTo>
                    <a:pt x="311784" y="92455"/>
                  </a:lnTo>
                  <a:lnTo>
                    <a:pt x="310768" y="96265"/>
                  </a:lnTo>
                  <a:lnTo>
                    <a:pt x="314325" y="102362"/>
                  </a:lnTo>
                  <a:lnTo>
                    <a:pt x="318262" y="103377"/>
                  </a:lnTo>
                  <a:lnTo>
                    <a:pt x="321182" y="101600"/>
                  </a:lnTo>
                  <a:lnTo>
                    <a:pt x="395890" y="58038"/>
                  </a:lnTo>
                  <a:lnTo>
                    <a:pt x="394207" y="58038"/>
                  </a:lnTo>
                  <a:lnTo>
                    <a:pt x="394207" y="57150"/>
                  </a:lnTo>
                  <a:lnTo>
                    <a:pt x="391032" y="57150"/>
                  </a:lnTo>
                  <a:lnTo>
                    <a:pt x="381671" y="51688"/>
                  </a:lnTo>
                  <a:close/>
                </a:path>
                <a:path w="407035" h="103505">
                  <a:moveTo>
                    <a:pt x="37078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70785" y="58038"/>
                  </a:lnTo>
                  <a:lnTo>
                    <a:pt x="381671" y="51688"/>
                  </a:lnTo>
                  <a:lnTo>
                    <a:pt x="370785" y="45338"/>
                  </a:lnTo>
                  <a:close/>
                </a:path>
                <a:path w="407035" h="103505">
                  <a:moveTo>
                    <a:pt x="395890" y="45338"/>
                  </a:moveTo>
                  <a:lnTo>
                    <a:pt x="394207" y="45338"/>
                  </a:lnTo>
                  <a:lnTo>
                    <a:pt x="394207" y="58038"/>
                  </a:lnTo>
                  <a:lnTo>
                    <a:pt x="395890" y="58038"/>
                  </a:lnTo>
                  <a:lnTo>
                    <a:pt x="406780" y="51688"/>
                  </a:lnTo>
                  <a:lnTo>
                    <a:pt x="395890" y="45338"/>
                  </a:lnTo>
                  <a:close/>
                </a:path>
                <a:path w="407035" h="103505">
                  <a:moveTo>
                    <a:pt x="391032" y="46227"/>
                  </a:moveTo>
                  <a:lnTo>
                    <a:pt x="381671" y="51688"/>
                  </a:lnTo>
                  <a:lnTo>
                    <a:pt x="391032" y="57150"/>
                  </a:lnTo>
                  <a:lnTo>
                    <a:pt x="391032" y="46227"/>
                  </a:lnTo>
                  <a:close/>
                </a:path>
                <a:path w="407035" h="103505">
                  <a:moveTo>
                    <a:pt x="394207" y="46227"/>
                  </a:moveTo>
                  <a:lnTo>
                    <a:pt x="391032" y="46227"/>
                  </a:lnTo>
                  <a:lnTo>
                    <a:pt x="391032" y="57150"/>
                  </a:lnTo>
                  <a:lnTo>
                    <a:pt x="394207" y="57150"/>
                  </a:lnTo>
                  <a:lnTo>
                    <a:pt x="394207" y="46227"/>
                  </a:lnTo>
                  <a:close/>
                </a:path>
                <a:path w="407035" h="103505">
                  <a:moveTo>
                    <a:pt x="318262" y="0"/>
                  </a:moveTo>
                  <a:lnTo>
                    <a:pt x="314325" y="1015"/>
                  </a:lnTo>
                  <a:lnTo>
                    <a:pt x="310768" y="7112"/>
                  </a:lnTo>
                  <a:lnTo>
                    <a:pt x="311784" y="10922"/>
                  </a:lnTo>
                  <a:lnTo>
                    <a:pt x="381671" y="51688"/>
                  </a:lnTo>
                  <a:lnTo>
                    <a:pt x="391032" y="46227"/>
                  </a:lnTo>
                  <a:lnTo>
                    <a:pt x="394207" y="46227"/>
                  </a:lnTo>
                  <a:lnTo>
                    <a:pt x="394207" y="45338"/>
                  </a:lnTo>
                  <a:lnTo>
                    <a:pt x="395890" y="45338"/>
                  </a:lnTo>
                  <a:lnTo>
                    <a:pt x="321182" y="1777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79" y="1982711"/>
              <a:ext cx="2014727" cy="12527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9643" y="2310371"/>
              <a:ext cx="1879092" cy="6431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976115" y="2022348"/>
            <a:ext cx="1900555" cy="114046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244475">
              <a:lnSpc>
                <a:spcPct val="100000"/>
              </a:lnSpc>
            </a:pP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Manifestación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56020" y="1982711"/>
            <a:ext cx="2365375" cy="1252855"/>
            <a:chOff x="6256020" y="1982711"/>
            <a:chExt cx="2365375" cy="1252855"/>
          </a:xfrm>
        </p:grpSpPr>
        <p:sp>
          <p:nvSpPr>
            <p:cNvPr id="14" name="object 14"/>
            <p:cNvSpPr/>
            <p:nvPr/>
          </p:nvSpPr>
          <p:spPr>
            <a:xfrm>
              <a:off x="8214360" y="2540635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4" h="103505">
                  <a:moveTo>
                    <a:pt x="381671" y="51688"/>
                  </a:moveTo>
                  <a:lnTo>
                    <a:pt x="311785" y="92455"/>
                  </a:lnTo>
                  <a:lnTo>
                    <a:pt x="310769" y="96265"/>
                  </a:lnTo>
                  <a:lnTo>
                    <a:pt x="314325" y="102362"/>
                  </a:lnTo>
                  <a:lnTo>
                    <a:pt x="318135" y="103377"/>
                  </a:lnTo>
                  <a:lnTo>
                    <a:pt x="395890" y="58038"/>
                  </a:lnTo>
                  <a:lnTo>
                    <a:pt x="394208" y="58038"/>
                  </a:lnTo>
                  <a:lnTo>
                    <a:pt x="394208" y="57150"/>
                  </a:lnTo>
                  <a:lnTo>
                    <a:pt x="391033" y="57150"/>
                  </a:lnTo>
                  <a:lnTo>
                    <a:pt x="381671" y="51688"/>
                  </a:lnTo>
                  <a:close/>
                </a:path>
                <a:path w="407034" h="103505">
                  <a:moveTo>
                    <a:pt x="37078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70785" y="58038"/>
                  </a:lnTo>
                  <a:lnTo>
                    <a:pt x="381671" y="51688"/>
                  </a:lnTo>
                  <a:lnTo>
                    <a:pt x="370785" y="45338"/>
                  </a:lnTo>
                  <a:close/>
                </a:path>
                <a:path w="407034" h="103505">
                  <a:moveTo>
                    <a:pt x="395890" y="45338"/>
                  </a:moveTo>
                  <a:lnTo>
                    <a:pt x="394208" y="45338"/>
                  </a:lnTo>
                  <a:lnTo>
                    <a:pt x="394208" y="58038"/>
                  </a:lnTo>
                  <a:lnTo>
                    <a:pt x="395890" y="58038"/>
                  </a:lnTo>
                  <a:lnTo>
                    <a:pt x="406781" y="51688"/>
                  </a:lnTo>
                  <a:lnTo>
                    <a:pt x="395890" y="45338"/>
                  </a:lnTo>
                  <a:close/>
                </a:path>
                <a:path w="407034" h="103505">
                  <a:moveTo>
                    <a:pt x="391033" y="46227"/>
                  </a:moveTo>
                  <a:lnTo>
                    <a:pt x="381671" y="51688"/>
                  </a:lnTo>
                  <a:lnTo>
                    <a:pt x="391033" y="57150"/>
                  </a:lnTo>
                  <a:lnTo>
                    <a:pt x="391033" y="46227"/>
                  </a:lnTo>
                  <a:close/>
                </a:path>
                <a:path w="407034" h="103505">
                  <a:moveTo>
                    <a:pt x="394208" y="46227"/>
                  </a:moveTo>
                  <a:lnTo>
                    <a:pt x="391033" y="46227"/>
                  </a:lnTo>
                  <a:lnTo>
                    <a:pt x="391033" y="57150"/>
                  </a:lnTo>
                  <a:lnTo>
                    <a:pt x="394208" y="57150"/>
                  </a:lnTo>
                  <a:lnTo>
                    <a:pt x="394208" y="46227"/>
                  </a:lnTo>
                  <a:close/>
                </a:path>
                <a:path w="407034" h="103505">
                  <a:moveTo>
                    <a:pt x="318135" y="0"/>
                  </a:moveTo>
                  <a:lnTo>
                    <a:pt x="314325" y="1015"/>
                  </a:lnTo>
                  <a:lnTo>
                    <a:pt x="310769" y="7112"/>
                  </a:lnTo>
                  <a:lnTo>
                    <a:pt x="311785" y="10922"/>
                  </a:lnTo>
                  <a:lnTo>
                    <a:pt x="381671" y="51688"/>
                  </a:lnTo>
                  <a:lnTo>
                    <a:pt x="391033" y="46227"/>
                  </a:lnTo>
                  <a:lnTo>
                    <a:pt x="394208" y="46227"/>
                  </a:lnTo>
                  <a:lnTo>
                    <a:pt x="394208" y="45338"/>
                  </a:lnTo>
                  <a:lnTo>
                    <a:pt x="395890" y="45338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020" y="1982711"/>
              <a:ext cx="2014727" cy="12527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1676" y="2310371"/>
              <a:ext cx="1475231" cy="64314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315455" y="2022348"/>
            <a:ext cx="1900555" cy="114046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sz="1900" spc="-35" dirty="0">
                <a:solidFill>
                  <a:srgbClr val="FFFFFF"/>
                </a:solidFill>
                <a:latin typeface="Tahoma"/>
                <a:cs typeface="Tahoma"/>
              </a:rPr>
              <a:t>Detección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36063" y="1982711"/>
            <a:ext cx="8074025" cy="1584960"/>
            <a:chOff x="2536063" y="1982711"/>
            <a:chExt cx="8074025" cy="1584960"/>
          </a:xfrm>
        </p:grpSpPr>
        <p:sp>
          <p:nvSpPr>
            <p:cNvPr id="19" name="object 19"/>
            <p:cNvSpPr/>
            <p:nvPr/>
          </p:nvSpPr>
          <p:spPr>
            <a:xfrm>
              <a:off x="2536063" y="3160776"/>
              <a:ext cx="7075805" cy="407034"/>
            </a:xfrm>
            <a:custGeom>
              <a:avLst/>
              <a:gdLst/>
              <a:ahLst/>
              <a:cxnLst/>
              <a:rect l="l" t="t" r="r" b="b"/>
              <a:pathLst>
                <a:path w="7075805" h="407035">
                  <a:moveTo>
                    <a:pt x="7112" y="310769"/>
                  </a:moveTo>
                  <a:lnTo>
                    <a:pt x="1016" y="314325"/>
                  </a:lnTo>
                  <a:lnTo>
                    <a:pt x="0" y="318262"/>
                  </a:lnTo>
                  <a:lnTo>
                    <a:pt x="1778" y="321183"/>
                  </a:lnTo>
                  <a:lnTo>
                    <a:pt x="51688" y="406781"/>
                  </a:lnTo>
                  <a:lnTo>
                    <a:pt x="59020" y="394208"/>
                  </a:lnTo>
                  <a:lnTo>
                    <a:pt x="45338" y="394208"/>
                  </a:lnTo>
                  <a:lnTo>
                    <a:pt x="45338" y="370785"/>
                  </a:lnTo>
                  <a:lnTo>
                    <a:pt x="10922" y="311785"/>
                  </a:lnTo>
                  <a:lnTo>
                    <a:pt x="7112" y="310769"/>
                  </a:lnTo>
                  <a:close/>
                </a:path>
                <a:path w="7075805" h="407035">
                  <a:moveTo>
                    <a:pt x="45339" y="370785"/>
                  </a:moveTo>
                  <a:lnTo>
                    <a:pt x="45338" y="394208"/>
                  </a:lnTo>
                  <a:lnTo>
                    <a:pt x="58038" y="394208"/>
                  </a:lnTo>
                  <a:lnTo>
                    <a:pt x="58038" y="391033"/>
                  </a:lnTo>
                  <a:lnTo>
                    <a:pt x="46228" y="391033"/>
                  </a:lnTo>
                  <a:lnTo>
                    <a:pt x="51688" y="381671"/>
                  </a:lnTo>
                  <a:lnTo>
                    <a:pt x="45339" y="370785"/>
                  </a:lnTo>
                  <a:close/>
                </a:path>
                <a:path w="7075805" h="407035">
                  <a:moveTo>
                    <a:pt x="96266" y="310769"/>
                  </a:moveTo>
                  <a:lnTo>
                    <a:pt x="92456" y="311785"/>
                  </a:lnTo>
                  <a:lnTo>
                    <a:pt x="58038" y="370785"/>
                  </a:lnTo>
                  <a:lnTo>
                    <a:pt x="58038" y="394208"/>
                  </a:lnTo>
                  <a:lnTo>
                    <a:pt x="59020" y="394208"/>
                  </a:lnTo>
                  <a:lnTo>
                    <a:pt x="101600" y="321183"/>
                  </a:lnTo>
                  <a:lnTo>
                    <a:pt x="103378" y="318262"/>
                  </a:lnTo>
                  <a:lnTo>
                    <a:pt x="102362" y="314325"/>
                  </a:lnTo>
                  <a:lnTo>
                    <a:pt x="96266" y="310769"/>
                  </a:lnTo>
                  <a:close/>
                </a:path>
                <a:path w="7075805" h="407035">
                  <a:moveTo>
                    <a:pt x="51688" y="381671"/>
                  </a:moveTo>
                  <a:lnTo>
                    <a:pt x="46228" y="391033"/>
                  </a:lnTo>
                  <a:lnTo>
                    <a:pt x="57150" y="391033"/>
                  </a:lnTo>
                  <a:lnTo>
                    <a:pt x="51688" y="381671"/>
                  </a:lnTo>
                  <a:close/>
                </a:path>
                <a:path w="7075805" h="407035">
                  <a:moveTo>
                    <a:pt x="58038" y="370785"/>
                  </a:moveTo>
                  <a:lnTo>
                    <a:pt x="51688" y="381671"/>
                  </a:lnTo>
                  <a:lnTo>
                    <a:pt x="57150" y="391033"/>
                  </a:lnTo>
                  <a:lnTo>
                    <a:pt x="58038" y="391033"/>
                  </a:lnTo>
                  <a:lnTo>
                    <a:pt x="58038" y="370785"/>
                  </a:lnTo>
                  <a:close/>
                </a:path>
                <a:path w="7075805" h="407035">
                  <a:moveTo>
                    <a:pt x="7062851" y="214122"/>
                  </a:moveTo>
                  <a:lnTo>
                    <a:pt x="45338" y="214122"/>
                  </a:lnTo>
                  <a:lnTo>
                    <a:pt x="45339" y="370785"/>
                  </a:lnTo>
                  <a:lnTo>
                    <a:pt x="51688" y="381671"/>
                  </a:lnTo>
                  <a:lnTo>
                    <a:pt x="58038" y="370785"/>
                  </a:lnTo>
                  <a:lnTo>
                    <a:pt x="58038" y="226822"/>
                  </a:lnTo>
                  <a:lnTo>
                    <a:pt x="51688" y="226822"/>
                  </a:lnTo>
                  <a:lnTo>
                    <a:pt x="58038" y="220472"/>
                  </a:lnTo>
                  <a:lnTo>
                    <a:pt x="7062851" y="220472"/>
                  </a:lnTo>
                  <a:lnTo>
                    <a:pt x="7062851" y="214122"/>
                  </a:lnTo>
                  <a:close/>
                </a:path>
                <a:path w="7075805" h="407035">
                  <a:moveTo>
                    <a:pt x="58038" y="220472"/>
                  </a:moveTo>
                  <a:lnTo>
                    <a:pt x="51688" y="226822"/>
                  </a:lnTo>
                  <a:lnTo>
                    <a:pt x="58038" y="226822"/>
                  </a:lnTo>
                  <a:lnTo>
                    <a:pt x="58038" y="220472"/>
                  </a:lnTo>
                  <a:close/>
                </a:path>
                <a:path w="7075805" h="407035">
                  <a:moveTo>
                    <a:pt x="7075551" y="214122"/>
                  </a:moveTo>
                  <a:lnTo>
                    <a:pt x="7069201" y="214122"/>
                  </a:lnTo>
                  <a:lnTo>
                    <a:pt x="7062851" y="220472"/>
                  </a:lnTo>
                  <a:lnTo>
                    <a:pt x="58038" y="220472"/>
                  </a:lnTo>
                  <a:lnTo>
                    <a:pt x="58038" y="226822"/>
                  </a:lnTo>
                  <a:lnTo>
                    <a:pt x="7075551" y="226822"/>
                  </a:lnTo>
                  <a:lnTo>
                    <a:pt x="7075551" y="214122"/>
                  </a:lnTo>
                  <a:close/>
                </a:path>
                <a:path w="7075805" h="407035">
                  <a:moveTo>
                    <a:pt x="7075551" y="0"/>
                  </a:moveTo>
                  <a:lnTo>
                    <a:pt x="7062851" y="0"/>
                  </a:lnTo>
                  <a:lnTo>
                    <a:pt x="7062851" y="220472"/>
                  </a:lnTo>
                  <a:lnTo>
                    <a:pt x="7069201" y="214122"/>
                  </a:lnTo>
                  <a:lnTo>
                    <a:pt x="7075551" y="214122"/>
                  </a:lnTo>
                  <a:lnTo>
                    <a:pt x="7075551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3835" y="1982711"/>
              <a:ext cx="2016252" cy="12527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1184" y="2310371"/>
              <a:ext cx="1831848" cy="64314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653271" y="2022348"/>
            <a:ext cx="1902460" cy="114046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1900" spc="-20" dirty="0">
                <a:solidFill>
                  <a:srgbClr val="FFFFFF"/>
                </a:solidFill>
                <a:latin typeface="Tahoma"/>
                <a:cs typeface="Tahoma"/>
              </a:rPr>
              <a:t>Confirmación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77339" y="3560051"/>
            <a:ext cx="2365375" cy="1254760"/>
            <a:chOff x="1577339" y="3560051"/>
            <a:chExt cx="2365375" cy="1254760"/>
          </a:xfrm>
        </p:grpSpPr>
        <p:sp>
          <p:nvSpPr>
            <p:cNvPr id="24" name="object 24"/>
            <p:cNvSpPr/>
            <p:nvPr/>
          </p:nvSpPr>
          <p:spPr>
            <a:xfrm>
              <a:off x="3535679" y="4119498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5" h="103504">
                  <a:moveTo>
                    <a:pt x="381671" y="51688"/>
                  </a:moveTo>
                  <a:lnTo>
                    <a:pt x="311785" y="92456"/>
                  </a:lnTo>
                  <a:lnTo>
                    <a:pt x="310769" y="96265"/>
                  </a:lnTo>
                  <a:lnTo>
                    <a:pt x="314325" y="102362"/>
                  </a:lnTo>
                  <a:lnTo>
                    <a:pt x="318262" y="103377"/>
                  </a:lnTo>
                  <a:lnTo>
                    <a:pt x="321183" y="101600"/>
                  </a:lnTo>
                  <a:lnTo>
                    <a:pt x="395890" y="58038"/>
                  </a:lnTo>
                  <a:lnTo>
                    <a:pt x="394208" y="58038"/>
                  </a:lnTo>
                  <a:lnTo>
                    <a:pt x="394208" y="57150"/>
                  </a:lnTo>
                  <a:lnTo>
                    <a:pt x="391033" y="57150"/>
                  </a:lnTo>
                  <a:lnTo>
                    <a:pt x="381671" y="51688"/>
                  </a:lnTo>
                  <a:close/>
                </a:path>
                <a:path w="407035" h="103504">
                  <a:moveTo>
                    <a:pt x="37078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70785" y="58038"/>
                  </a:lnTo>
                  <a:lnTo>
                    <a:pt x="381671" y="51688"/>
                  </a:lnTo>
                  <a:lnTo>
                    <a:pt x="370785" y="45338"/>
                  </a:lnTo>
                  <a:close/>
                </a:path>
                <a:path w="407035" h="103504">
                  <a:moveTo>
                    <a:pt x="395890" y="45338"/>
                  </a:moveTo>
                  <a:lnTo>
                    <a:pt x="394208" y="45338"/>
                  </a:lnTo>
                  <a:lnTo>
                    <a:pt x="394208" y="58038"/>
                  </a:lnTo>
                  <a:lnTo>
                    <a:pt x="395890" y="58038"/>
                  </a:lnTo>
                  <a:lnTo>
                    <a:pt x="406781" y="51688"/>
                  </a:lnTo>
                  <a:lnTo>
                    <a:pt x="395890" y="45338"/>
                  </a:lnTo>
                  <a:close/>
                </a:path>
                <a:path w="407035" h="103504">
                  <a:moveTo>
                    <a:pt x="391033" y="46227"/>
                  </a:moveTo>
                  <a:lnTo>
                    <a:pt x="381671" y="51688"/>
                  </a:lnTo>
                  <a:lnTo>
                    <a:pt x="391033" y="57150"/>
                  </a:lnTo>
                  <a:lnTo>
                    <a:pt x="391033" y="46227"/>
                  </a:lnTo>
                  <a:close/>
                </a:path>
                <a:path w="407035" h="103504">
                  <a:moveTo>
                    <a:pt x="394208" y="46227"/>
                  </a:moveTo>
                  <a:lnTo>
                    <a:pt x="391033" y="46227"/>
                  </a:lnTo>
                  <a:lnTo>
                    <a:pt x="391033" y="57150"/>
                  </a:lnTo>
                  <a:lnTo>
                    <a:pt x="394208" y="57150"/>
                  </a:lnTo>
                  <a:lnTo>
                    <a:pt x="394208" y="46227"/>
                  </a:lnTo>
                  <a:close/>
                </a:path>
                <a:path w="407035" h="103504">
                  <a:moveTo>
                    <a:pt x="318262" y="0"/>
                  </a:moveTo>
                  <a:lnTo>
                    <a:pt x="314325" y="1015"/>
                  </a:lnTo>
                  <a:lnTo>
                    <a:pt x="310769" y="7112"/>
                  </a:lnTo>
                  <a:lnTo>
                    <a:pt x="311785" y="10921"/>
                  </a:lnTo>
                  <a:lnTo>
                    <a:pt x="381671" y="51688"/>
                  </a:lnTo>
                  <a:lnTo>
                    <a:pt x="391033" y="46227"/>
                  </a:lnTo>
                  <a:lnTo>
                    <a:pt x="394208" y="46227"/>
                  </a:lnTo>
                  <a:lnTo>
                    <a:pt x="394208" y="45338"/>
                  </a:lnTo>
                  <a:lnTo>
                    <a:pt x="395890" y="45338"/>
                  </a:lnTo>
                  <a:lnTo>
                    <a:pt x="321183" y="1777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7339" y="3560051"/>
              <a:ext cx="2016252" cy="12542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4875" y="3616464"/>
              <a:ext cx="1866900" cy="118718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636776" y="3599688"/>
            <a:ext cx="1902460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48920" marR="242570" indent="635" algn="ctr">
              <a:lnSpc>
                <a:spcPct val="94300"/>
              </a:lnSpc>
              <a:spcBef>
                <a:spcPts val="1140"/>
              </a:spcBef>
            </a:pP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Análisis</a:t>
            </a:r>
            <a:r>
              <a:rPr sz="19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eval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ación</a:t>
            </a:r>
            <a:r>
              <a:rPr sz="19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riesgos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916679" y="3560051"/>
            <a:ext cx="2365375" cy="1254760"/>
            <a:chOff x="3916679" y="3560051"/>
            <a:chExt cx="2365375" cy="1254760"/>
          </a:xfrm>
        </p:grpSpPr>
        <p:sp>
          <p:nvSpPr>
            <p:cNvPr id="29" name="object 29"/>
            <p:cNvSpPr/>
            <p:nvPr/>
          </p:nvSpPr>
          <p:spPr>
            <a:xfrm>
              <a:off x="5875019" y="4119498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5" h="103504">
                  <a:moveTo>
                    <a:pt x="381671" y="51688"/>
                  </a:moveTo>
                  <a:lnTo>
                    <a:pt x="311784" y="92456"/>
                  </a:lnTo>
                  <a:lnTo>
                    <a:pt x="310768" y="96265"/>
                  </a:lnTo>
                  <a:lnTo>
                    <a:pt x="314325" y="102362"/>
                  </a:lnTo>
                  <a:lnTo>
                    <a:pt x="318262" y="103377"/>
                  </a:lnTo>
                  <a:lnTo>
                    <a:pt x="321182" y="101600"/>
                  </a:lnTo>
                  <a:lnTo>
                    <a:pt x="395890" y="58038"/>
                  </a:lnTo>
                  <a:lnTo>
                    <a:pt x="394207" y="58038"/>
                  </a:lnTo>
                  <a:lnTo>
                    <a:pt x="394207" y="57150"/>
                  </a:lnTo>
                  <a:lnTo>
                    <a:pt x="391032" y="57150"/>
                  </a:lnTo>
                  <a:lnTo>
                    <a:pt x="381671" y="51688"/>
                  </a:lnTo>
                  <a:close/>
                </a:path>
                <a:path w="407035" h="103504">
                  <a:moveTo>
                    <a:pt x="37078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70785" y="58038"/>
                  </a:lnTo>
                  <a:lnTo>
                    <a:pt x="381671" y="51688"/>
                  </a:lnTo>
                  <a:lnTo>
                    <a:pt x="370785" y="45338"/>
                  </a:lnTo>
                  <a:close/>
                </a:path>
                <a:path w="407035" h="103504">
                  <a:moveTo>
                    <a:pt x="395890" y="45338"/>
                  </a:moveTo>
                  <a:lnTo>
                    <a:pt x="394207" y="45338"/>
                  </a:lnTo>
                  <a:lnTo>
                    <a:pt x="394207" y="58038"/>
                  </a:lnTo>
                  <a:lnTo>
                    <a:pt x="395890" y="58038"/>
                  </a:lnTo>
                  <a:lnTo>
                    <a:pt x="406780" y="51688"/>
                  </a:lnTo>
                  <a:lnTo>
                    <a:pt x="395890" y="45338"/>
                  </a:lnTo>
                  <a:close/>
                </a:path>
                <a:path w="407035" h="103504">
                  <a:moveTo>
                    <a:pt x="391032" y="46227"/>
                  </a:moveTo>
                  <a:lnTo>
                    <a:pt x="381671" y="51688"/>
                  </a:lnTo>
                  <a:lnTo>
                    <a:pt x="391032" y="57150"/>
                  </a:lnTo>
                  <a:lnTo>
                    <a:pt x="391032" y="46227"/>
                  </a:lnTo>
                  <a:close/>
                </a:path>
                <a:path w="407035" h="103504">
                  <a:moveTo>
                    <a:pt x="394207" y="46227"/>
                  </a:moveTo>
                  <a:lnTo>
                    <a:pt x="391032" y="46227"/>
                  </a:lnTo>
                  <a:lnTo>
                    <a:pt x="391032" y="57150"/>
                  </a:lnTo>
                  <a:lnTo>
                    <a:pt x="394207" y="57150"/>
                  </a:lnTo>
                  <a:lnTo>
                    <a:pt x="394207" y="46227"/>
                  </a:lnTo>
                  <a:close/>
                </a:path>
                <a:path w="407035" h="103504">
                  <a:moveTo>
                    <a:pt x="318262" y="0"/>
                  </a:moveTo>
                  <a:lnTo>
                    <a:pt x="314325" y="1015"/>
                  </a:lnTo>
                  <a:lnTo>
                    <a:pt x="310768" y="7112"/>
                  </a:lnTo>
                  <a:lnTo>
                    <a:pt x="311784" y="10921"/>
                  </a:lnTo>
                  <a:lnTo>
                    <a:pt x="381671" y="51688"/>
                  </a:lnTo>
                  <a:lnTo>
                    <a:pt x="391032" y="46227"/>
                  </a:lnTo>
                  <a:lnTo>
                    <a:pt x="394207" y="46227"/>
                  </a:lnTo>
                  <a:lnTo>
                    <a:pt x="394207" y="45338"/>
                  </a:lnTo>
                  <a:lnTo>
                    <a:pt x="395890" y="45338"/>
                  </a:lnTo>
                  <a:lnTo>
                    <a:pt x="321182" y="1777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6679" y="3560051"/>
              <a:ext cx="2014727" cy="12542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48555" y="3889235"/>
              <a:ext cx="999756" cy="64314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976115" y="3599688"/>
            <a:ext cx="1900555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Aviso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56020" y="3560051"/>
            <a:ext cx="2365375" cy="1254760"/>
            <a:chOff x="6256020" y="3560051"/>
            <a:chExt cx="2365375" cy="1254760"/>
          </a:xfrm>
        </p:grpSpPr>
        <p:sp>
          <p:nvSpPr>
            <p:cNvPr id="34" name="object 34"/>
            <p:cNvSpPr/>
            <p:nvPr/>
          </p:nvSpPr>
          <p:spPr>
            <a:xfrm>
              <a:off x="8214360" y="4158615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4" h="103504">
                  <a:moveTo>
                    <a:pt x="381562" y="51752"/>
                  </a:moveTo>
                  <a:lnTo>
                    <a:pt x="311785" y="92456"/>
                  </a:lnTo>
                  <a:lnTo>
                    <a:pt x="310769" y="96393"/>
                  </a:lnTo>
                  <a:lnTo>
                    <a:pt x="312547" y="99441"/>
                  </a:lnTo>
                  <a:lnTo>
                    <a:pt x="314325" y="102362"/>
                  </a:lnTo>
                  <a:lnTo>
                    <a:pt x="318135" y="103378"/>
                  </a:lnTo>
                  <a:lnTo>
                    <a:pt x="321183" y="101727"/>
                  </a:lnTo>
                  <a:lnTo>
                    <a:pt x="395918" y="58039"/>
                  </a:lnTo>
                  <a:lnTo>
                    <a:pt x="394208" y="58039"/>
                  </a:lnTo>
                  <a:lnTo>
                    <a:pt x="394208" y="57277"/>
                  </a:lnTo>
                  <a:lnTo>
                    <a:pt x="391033" y="57277"/>
                  </a:lnTo>
                  <a:lnTo>
                    <a:pt x="381562" y="51752"/>
                  </a:lnTo>
                  <a:close/>
                </a:path>
                <a:path w="407034" h="103504">
                  <a:moveTo>
                    <a:pt x="214122" y="12573"/>
                  </a:moveTo>
                  <a:lnTo>
                    <a:pt x="214122" y="58039"/>
                  </a:lnTo>
                  <a:lnTo>
                    <a:pt x="370785" y="58039"/>
                  </a:lnTo>
                  <a:lnTo>
                    <a:pt x="381562" y="51752"/>
                  </a:lnTo>
                  <a:lnTo>
                    <a:pt x="226822" y="51689"/>
                  </a:lnTo>
                  <a:lnTo>
                    <a:pt x="220472" y="45339"/>
                  </a:lnTo>
                  <a:lnTo>
                    <a:pt x="226822" y="45339"/>
                  </a:lnTo>
                  <a:lnTo>
                    <a:pt x="226822" y="18923"/>
                  </a:lnTo>
                  <a:lnTo>
                    <a:pt x="220472" y="18923"/>
                  </a:lnTo>
                  <a:lnTo>
                    <a:pt x="214122" y="12573"/>
                  </a:lnTo>
                  <a:close/>
                </a:path>
                <a:path w="407034" h="103504">
                  <a:moveTo>
                    <a:pt x="395890" y="45339"/>
                  </a:moveTo>
                  <a:lnTo>
                    <a:pt x="394208" y="45339"/>
                  </a:lnTo>
                  <a:lnTo>
                    <a:pt x="394208" y="58039"/>
                  </a:lnTo>
                  <a:lnTo>
                    <a:pt x="395918" y="58039"/>
                  </a:lnTo>
                  <a:lnTo>
                    <a:pt x="406781" y="51689"/>
                  </a:lnTo>
                  <a:lnTo>
                    <a:pt x="395890" y="45339"/>
                  </a:lnTo>
                  <a:close/>
                </a:path>
                <a:path w="407034" h="103504">
                  <a:moveTo>
                    <a:pt x="391033" y="46228"/>
                  </a:moveTo>
                  <a:lnTo>
                    <a:pt x="381562" y="51752"/>
                  </a:lnTo>
                  <a:lnTo>
                    <a:pt x="391033" y="57277"/>
                  </a:lnTo>
                  <a:lnTo>
                    <a:pt x="391033" y="46228"/>
                  </a:lnTo>
                  <a:close/>
                </a:path>
                <a:path w="407034" h="103504">
                  <a:moveTo>
                    <a:pt x="394208" y="46228"/>
                  </a:moveTo>
                  <a:lnTo>
                    <a:pt x="391033" y="46228"/>
                  </a:lnTo>
                  <a:lnTo>
                    <a:pt x="391033" y="57277"/>
                  </a:lnTo>
                  <a:lnTo>
                    <a:pt x="394208" y="57277"/>
                  </a:lnTo>
                  <a:lnTo>
                    <a:pt x="394208" y="46228"/>
                  </a:lnTo>
                  <a:close/>
                </a:path>
                <a:path w="407034" h="103504">
                  <a:moveTo>
                    <a:pt x="318135" y="0"/>
                  </a:moveTo>
                  <a:lnTo>
                    <a:pt x="314325" y="1016"/>
                  </a:lnTo>
                  <a:lnTo>
                    <a:pt x="310769" y="7112"/>
                  </a:lnTo>
                  <a:lnTo>
                    <a:pt x="311785" y="11049"/>
                  </a:lnTo>
                  <a:lnTo>
                    <a:pt x="381562" y="51752"/>
                  </a:lnTo>
                  <a:lnTo>
                    <a:pt x="391033" y="46228"/>
                  </a:lnTo>
                  <a:lnTo>
                    <a:pt x="394208" y="46228"/>
                  </a:lnTo>
                  <a:lnTo>
                    <a:pt x="394208" y="45339"/>
                  </a:lnTo>
                  <a:lnTo>
                    <a:pt x="395890" y="45339"/>
                  </a:lnTo>
                  <a:lnTo>
                    <a:pt x="318135" y="0"/>
                  </a:lnTo>
                  <a:close/>
                </a:path>
                <a:path w="407034" h="103504">
                  <a:moveTo>
                    <a:pt x="226822" y="45339"/>
                  </a:moveTo>
                  <a:lnTo>
                    <a:pt x="220472" y="45339"/>
                  </a:lnTo>
                  <a:lnTo>
                    <a:pt x="226822" y="51689"/>
                  </a:lnTo>
                  <a:lnTo>
                    <a:pt x="226822" y="45339"/>
                  </a:lnTo>
                  <a:close/>
                </a:path>
                <a:path w="407034" h="103504">
                  <a:moveTo>
                    <a:pt x="370567" y="45339"/>
                  </a:moveTo>
                  <a:lnTo>
                    <a:pt x="226822" y="45339"/>
                  </a:lnTo>
                  <a:lnTo>
                    <a:pt x="226822" y="51689"/>
                  </a:lnTo>
                  <a:lnTo>
                    <a:pt x="381453" y="51689"/>
                  </a:lnTo>
                  <a:lnTo>
                    <a:pt x="370567" y="45339"/>
                  </a:lnTo>
                  <a:close/>
                </a:path>
                <a:path w="407034" h="103504">
                  <a:moveTo>
                    <a:pt x="226822" y="6223"/>
                  </a:moveTo>
                  <a:lnTo>
                    <a:pt x="0" y="6223"/>
                  </a:lnTo>
                  <a:lnTo>
                    <a:pt x="0" y="18923"/>
                  </a:lnTo>
                  <a:lnTo>
                    <a:pt x="214122" y="18923"/>
                  </a:lnTo>
                  <a:lnTo>
                    <a:pt x="214122" y="12573"/>
                  </a:lnTo>
                  <a:lnTo>
                    <a:pt x="226822" y="12573"/>
                  </a:lnTo>
                  <a:lnTo>
                    <a:pt x="226822" y="6223"/>
                  </a:lnTo>
                  <a:close/>
                </a:path>
                <a:path w="407034" h="103504">
                  <a:moveTo>
                    <a:pt x="226822" y="12573"/>
                  </a:moveTo>
                  <a:lnTo>
                    <a:pt x="214122" y="12573"/>
                  </a:lnTo>
                  <a:lnTo>
                    <a:pt x="220472" y="18923"/>
                  </a:lnTo>
                  <a:lnTo>
                    <a:pt x="226822" y="18923"/>
                  </a:lnTo>
                  <a:lnTo>
                    <a:pt x="226822" y="12573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6020" y="3560051"/>
              <a:ext cx="2014727" cy="12542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1864" y="3889235"/>
              <a:ext cx="1513331" cy="64314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315455" y="3599688"/>
            <a:ext cx="1900555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427990">
              <a:lnSpc>
                <a:spcPct val="100000"/>
              </a:lnSpc>
            </a:pPr>
            <a:r>
              <a:rPr sz="1900" spc="-20" dirty="0">
                <a:solidFill>
                  <a:srgbClr val="FFFFFF"/>
                </a:solidFill>
                <a:latin typeface="Tahoma"/>
                <a:cs typeface="Tahoma"/>
              </a:rPr>
              <a:t>Activación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36063" y="3599675"/>
            <a:ext cx="8074025" cy="1546225"/>
            <a:chOff x="2536063" y="3599675"/>
            <a:chExt cx="8074025" cy="1546225"/>
          </a:xfrm>
        </p:grpSpPr>
        <p:sp>
          <p:nvSpPr>
            <p:cNvPr id="39" name="object 39"/>
            <p:cNvSpPr/>
            <p:nvPr/>
          </p:nvSpPr>
          <p:spPr>
            <a:xfrm>
              <a:off x="2536063" y="4777739"/>
              <a:ext cx="7075805" cy="367665"/>
            </a:xfrm>
            <a:custGeom>
              <a:avLst/>
              <a:gdLst/>
              <a:ahLst/>
              <a:cxnLst/>
              <a:rect l="l" t="t" r="r" b="b"/>
              <a:pathLst>
                <a:path w="7075805" h="367664">
                  <a:moveTo>
                    <a:pt x="7112" y="271653"/>
                  </a:moveTo>
                  <a:lnTo>
                    <a:pt x="1016" y="275209"/>
                  </a:lnTo>
                  <a:lnTo>
                    <a:pt x="0" y="279019"/>
                  </a:lnTo>
                  <a:lnTo>
                    <a:pt x="51688" y="367665"/>
                  </a:lnTo>
                  <a:lnTo>
                    <a:pt x="59020" y="355092"/>
                  </a:lnTo>
                  <a:lnTo>
                    <a:pt x="45338" y="355092"/>
                  </a:lnTo>
                  <a:lnTo>
                    <a:pt x="45338" y="331669"/>
                  </a:lnTo>
                  <a:lnTo>
                    <a:pt x="10922" y="272669"/>
                  </a:lnTo>
                  <a:lnTo>
                    <a:pt x="7112" y="271653"/>
                  </a:lnTo>
                  <a:close/>
                </a:path>
                <a:path w="7075805" h="367664">
                  <a:moveTo>
                    <a:pt x="45339" y="331669"/>
                  </a:moveTo>
                  <a:lnTo>
                    <a:pt x="45338" y="355092"/>
                  </a:lnTo>
                  <a:lnTo>
                    <a:pt x="58038" y="355092"/>
                  </a:lnTo>
                  <a:lnTo>
                    <a:pt x="58038" y="351917"/>
                  </a:lnTo>
                  <a:lnTo>
                    <a:pt x="46228" y="351917"/>
                  </a:lnTo>
                  <a:lnTo>
                    <a:pt x="51688" y="342555"/>
                  </a:lnTo>
                  <a:lnTo>
                    <a:pt x="45339" y="331669"/>
                  </a:lnTo>
                  <a:close/>
                </a:path>
                <a:path w="7075805" h="367664">
                  <a:moveTo>
                    <a:pt x="96266" y="271653"/>
                  </a:moveTo>
                  <a:lnTo>
                    <a:pt x="92456" y="272669"/>
                  </a:lnTo>
                  <a:lnTo>
                    <a:pt x="58038" y="331669"/>
                  </a:lnTo>
                  <a:lnTo>
                    <a:pt x="58038" y="355092"/>
                  </a:lnTo>
                  <a:lnTo>
                    <a:pt x="59020" y="355092"/>
                  </a:lnTo>
                  <a:lnTo>
                    <a:pt x="103378" y="279019"/>
                  </a:lnTo>
                  <a:lnTo>
                    <a:pt x="102362" y="275209"/>
                  </a:lnTo>
                  <a:lnTo>
                    <a:pt x="96266" y="271653"/>
                  </a:lnTo>
                  <a:close/>
                </a:path>
                <a:path w="7075805" h="367664">
                  <a:moveTo>
                    <a:pt x="51688" y="342555"/>
                  </a:moveTo>
                  <a:lnTo>
                    <a:pt x="46228" y="351917"/>
                  </a:lnTo>
                  <a:lnTo>
                    <a:pt x="57150" y="351917"/>
                  </a:lnTo>
                  <a:lnTo>
                    <a:pt x="51688" y="342555"/>
                  </a:lnTo>
                  <a:close/>
                </a:path>
                <a:path w="7075805" h="367664">
                  <a:moveTo>
                    <a:pt x="58038" y="331669"/>
                  </a:moveTo>
                  <a:lnTo>
                    <a:pt x="51688" y="342555"/>
                  </a:lnTo>
                  <a:lnTo>
                    <a:pt x="57150" y="351917"/>
                  </a:lnTo>
                  <a:lnTo>
                    <a:pt x="58038" y="351917"/>
                  </a:lnTo>
                  <a:lnTo>
                    <a:pt x="58038" y="331669"/>
                  </a:lnTo>
                  <a:close/>
                </a:path>
                <a:path w="7075805" h="367664">
                  <a:moveTo>
                    <a:pt x="7062851" y="194564"/>
                  </a:moveTo>
                  <a:lnTo>
                    <a:pt x="45338" y="194564"/>
                  </a:lnTo>
                  <a:lnTo>
                    <a:pt x="45339" y="331669"/>
                  </a:lnTo>
                  <a:lnTo>
                    <a:pt x="51688" y="342555"/>
                  </a:lnTo>
                  <a:lnTo>
                    <a:pt x="58038" y="331669"/>
                  </a:lnTo>
                  <a:lnTo>
                    <a:pt x="58038" y="207264"/>
                  </a:lnTo>
                  <a:lnTo>
                    <a:pt x="51688" y="207264"/>
                  </a:lnTo>
                  <a:lnTo>
                    <a:pt x="58038" y="200914"/>
                  </a:lnTo>
                  <a:lnTo>
                    <a:pt x="7062851" y="200914"/>
                  </a:lnTo>
                  <a:lnTo>
                    <a:pt x="7062851" y="194564"/>
                  </a:lnTo>
                  <a:close/>
                </a:path>
                <a:path w="7075805" h="367664">
                  <a:moveTo>
                    <a:pt x="58038" y="200914"/>
                  </a:moveTo>
                  <a:lnTo>
                    <a:pt x="51688" y="207264"/>
                  </a:lnTo>
                  <a:lnTo>
                    <a:pt x="58038" y="207264"/>
                  </a:lnTo>
                  <a:lnTo>
                    <a:pt x="58038" y="200914"/>
                  </a:lnTo>
                  <a:close/>
                </a:path>
                <a:path w="7075805" h="367664">
                  <a:moveTo>
                    <a:pt x="7075551" y="194564"/>
                  </a:moveTo>
                  <a:lnTo>
                    <a:pt x="7069201" y="194564"/>
                  </a:lnTo>
                  <a:lnTo>
                    <a:pt x="7062851" y="200914"/>
                  </a:lnTo>
                  <a:lnTo>
                    <a:pt x="58038" y="200914"/>
                  </a:lnTo>
                  <a:lnTo>
                    <a:pt x="58038" y="207264"/>
                  </a:lnTo>
                  <a:lnTo>
                    <a:pt x="7075551" y="207264"/>
                  </a:lnTo>
                  <a:lnTo>
                    <a:pt x="7075551" y="194564"/>
                  </a:lnTo>
                  <a:close/>
                </a:path>
                <a:path w="7075805" h="367664">
                  <a:moveTo>
                    <a:pt x="7075551" y="0"/>
                  </a:moveTo>
                  <a:lnTo>
                    <a:pt x="7062851" y="0"/>
                  </a:lnTo>
                  <a:lnTo>
                    <a:pt x="7062851" y="200914"/>
                  </a:lnTo>
                  <a:lnTo>
                    <a:pt x="7069201" y="194564"/>
                  </a:lnTo>
                  <a:lnTo>
                    <a:pt x="7075551" y="194564"/>
                  </a:lnTo>
                  <a:lnTo>
                    <a:pt x="7075551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3835" y="3599675"/>
              <a:ext cx="2016252" cy="12542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67572" y="3928846"/>
              <a:ext cx="1720596" cy="64162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653271" y="3639311"/>
            <a:ext cx="1902460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325755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Movilización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77339" y="5138928"/>
            <a:ext cx="2365375" cy="1254760"/>
            <a:chOff x="1577339" y="5138928"/>
            <a:chExt cx="2365375" cy="1254760"/>
          </a:xfrm>
        </p:grpSpPr>
        <p:sp>
          <p:nvSpPr>
            <p:cNvPr id="44" name="object 44"/>
            <p:cNvSpPr/>
            <p:nvPr/>
          </p:nvSpPr>
          <p:spPr>
            <a:xfrm>
              <a:off x="3535679" y="5696826"/>
              <a:ext cx="407034" cy="103505"/>
            </a:xfrm>
            <a:custGeom>
              <a:avLst/>
              <a:gdLst/>
              <a:ahLst/>
              <a:cxnLst/>
              <a:rect l="l" t="t" r="r" b="b"/>
              <a:pathLst>
                <a:path w="407035" h="103504">
                  <a:moveTo>
                    <a:pt x="381625" y="51701"/>
                  </a:moveTo>
                  <a:lnTo>
                    <a:pt x="311785" y="92430"/>
                  </a:lnTo>
                  <a:lnTo>
                    <a:pt x="310769" y="96316"/>
                  </a:lnTo>
                  <a:lnTo>
                    <a:pt x="314325" y="102374"/>
                  </a:lnTo>
                  <a:lnTo>
                    <a:pt x="318262" y="103403"/>
                  </a:lnTo>
                  <a:lnTo>
                    <a:pt x="321183" y="101638"/>
                  </a:lnTo>
                  <a:lnTo>
                    <a:pt x="395896" y="58051"/>
                  </a:lnTo>
                  <a:lnTo>
                    <a:pt x="394208" y="58051"/>
                  </a:lnTo>
                  <a:lnTo>
                    <a:pt x="394208" y="57188"/>
                  </a:lnTo>
                  <a:lnTo>
                    <a:pt x="391033" y="57188"/>
                  </a:lnTo>
                  <a:lnTo>
                    <a:pt x="381625" y="51701"/>
                  </a:lnTo>
                  <a:close/>
                </a:path>
                <a:path w="407035" h="103504">
                  <a:moveTo>
                    <a:pt x="370736" y="45351"/>
                  </a:moveTo>
                  <a:lnTo>
                    <a:pt x="0" y="45351"/>
                  </a:lnTo>
                  <a:lnTo>
                    <a:pt x="0" y="58051"/>
                  </a:lnTo>
                  <a:lnTo>
                    <a:pt x="370736" y="58051"/>
                  </a:lnTo>
                  <a:lnTo>
                    <a:pt x="381625" y="51701"/>
                  </a:lnTo>
                  <a:lnTo>
                    <a:pt x="370736" y="45351"/>
                  </a:lnTo>
                  <a:close/>
                </a:path>
                <a:path w="407035" h="103504">
                  <a:moveTo>
                    <a:pt x="395896" y="45351"/>
                  </a:moveTo>
                  <a:lnTo>
                    <a:pt x="394208" y="45351"/>
                  </a:lnTo>
                  <a:lnTo>
                    <a:pt x="394208" y="58051"/>
                  </a:lnTo>
                  <a:lnTo>
                    <a:pt x="395896" y="58051"/>
                  </a:lnTo>
                  <a:lnTo>
                    <a:pt x="406781" y="51701"/>
                  </a:lnTo>
                  <a:lnTo>
                    <a:pt x="395896" y="45351"/>
                  </a:lnTo>
                  <a:close/>
                </a:path>
                <a:path w="407035" h="103504">
                  <a:moveTo>
                    <a:pt x="391033" y="46215"/>
                  </a:moveTo>
                  <a:lnTo>
                    <a:pt x="381625" y="51701"/>
                  </a:lnTo>
                  <a:lnTo>
                    <a:pt x="391033" y="57188"/>
                  </a:lnTo>
                  <a:lnTo>
                    <a:pt x="391033" y="46215"/>
                  </a:lnTo>
                  <a:close/>
                </a:path>
                <a:path w="407035" h="103504">
                  <a:moveTo>
                    <a:pt x="394208" y="46215"/>
                  </a:moveTo>
                  <a:lnTo>
                    <a:pt x="391033" y="46215"/>
                  </a:lnTo>
                  <a:lnTo>
                    <a:pt x="391033" y="57188"/>
                  </a:lnTo>
                  <a:lnTo>
                    <a:pt x="394208" y="57188"/>
                  </a:lnTo>
                  <a:lnTo>
                    <a:pt x="394208" y="46215"/>
                  </a:lnTo>
                  <a:close/>
                </a:path>
                <a:path w="407035" h="103504">
                  <a:moveTo>
                    <a:pt x="318262" y="0"/>
                  </a:moveTo>
                  <a:lnTo>
                    <a:pt x="314325" y="1015"/>
                  </a:lnTo>
                  <a:lnTo>
                    <a:pt x="310769" y="7073"/>
                  </a:lnTo>
                  <a:lnTo>
                    <a:pt x="311785" y="10972"/>
                  </a:lnTo>
                  <a:lnTo>
                    <a:pt x="381625" y="51701"/>
                  </a:lnTo>
                  <a:lnTo>
                    <a:pt x="391033" y="46215"/>
                  </a:lnTo>
                  <a:lnTo>
                    <a:pt x="394208" y="46215"/>
                  </a:lnTo>
                  <a:lnTo>
                    <a:pt x="394208" y="45351"/>
                  </a:lnTo>
                  <a:lnTo>
                    <a:pt x="395896" y="45351"/>
                  </a:lnTo>
                  <a:lnTo>
                    <a:pt x="321183" y="1765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7339" y="5138928"/>
              <a:ext cx="2016252" cy="125426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0907" y="5468112"/>
              <a:ext cx="1357883" cy="64162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636776" y="5178552"/>
            <a:ext cx="1902460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Acciones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916679" y="5138928"/>
            <a:ext cx="2014855" cy="1254760"/>
            <a:chOff x="3916679" y="5138928"/>
            <a:chExt cx="2014855" cy="1254760"/>
          </a:xfrm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6679" y="5138928"/>
              <a:ext cx="2014727" cy="125426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3943" y="5330952"/>
              <a:ext cx="1600200" cy="915936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976115" y="5178552"/>
            <a:ext cx="1900555" cy="1141730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358775" marR="350520" indent="62230">
              <a:lnSpc>
                <a:spcPts val="2150"/>
              </a:lnSpc>
              <a:spcBef>
                <a:spcPts val="5"/>
              </a:spcBef>
            </a:pP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Cont</a:t>
            </a:r>
            <a:r>
              <a:rPr sz="1900" spc="-20" dirty="0">
                <a:solidFill>
                  <a:srgbClr val="FFFFFF"/>
                </a:solidFill>
                <a:latin typeface="Tahoma"/>
                <a:cs typeface="Tahoma"/>
              </a:rPr>
              <a:t>ro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9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rg</a:t>
            </a: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cia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3542" y="1370456"/>
            <a:ext cx="5804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 err="1">
                <a:solidFill>
                  <a:srgbClr val="225B4E"/>
                </a:solidFill>
              </a:rPr>
              <a:t>Atención</a:t>
            </a:r>
            <a:r>
              <a:rPr spc="-250" dirty="0">
                <a:solidFill>
                  <a:srgbClr val="225B4E"/>
                </a:solidFill>
              </a:rPr>
              <a:t> </a:t>
            </a:r>
            <a:r>
              <a:rPr lang="es-MX" spc="-204" dirty="0">
                <a:solidFill>
                  <a:srgbClr val="225B4E"/>
                </a:solidFill>
              </a:rPr>
              <a:t>de la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220" dirty="0">
                <a:solidFill>
                  <a:srgbClr val="225B4E"/>
                </a:solidFill>
              </a:rPr>
              <a:t>Eme</a:t>
            </a:r>
            <a:r>
              <a:rPr spc="-130" dirty="0">
                <a:solidFill>
                  <a:srgbClr val="225B4E"/>
                </a:solidFill>
              </a:rPr>
              <a:t>r</a:t>
            </a:r>
            <a:r>
              <a:rPr spc="-190" dirty="0">
                <a:solidFill>
                  <a:srgbClr val="225B4E"/>
                </a:solidFill>
              </a:rPr>
              <a:t>gencia</a:t>
            </a:r>
            <a:r>
              <a:rPr spc="-240" dirty="0">
                <a:solidFill>
                  <a:srgbClr val="225B4E"/>
                </a:solidFill>
              </a:rPr>
              <a:t> </a:t>
            </a:r>
            <a:r>
              <a:rPr spc="-155" dirty="0">
                <a:solidFill>
                  <a:srgbClr val="225B4E"/>
                </a:solidFill>
              </a:rPr>
              <a:t>Sanitaria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04307" y="2564881"/>
            <a:ext cx="3170555" cy="1334135"/>
            <a:chOff x="1004307" y="2564881"/>
            <a:chExt cx="3170555" cy="13341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307" y="2564881"/>
              <a:ext cx="3169937" cy="13335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240" y="2770619"/>
              <a:ext cx="2860548" cy="9631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4608" y="2595371"/>
              <a:ext cx="3074035" cy="1229995"/>
            </a:xfrm>
            <a:custGeom>
              <a:avLst/>
              <a:gdLst/>
              <a:ahLst/>
              <a:cxnLst/>
              <a:rect l="l" t="t" r="r" b="b"/>
              <a:pathLst>
                <a:path w="3074035" h="1229995">
                  <a:moveTo>
                    <a:pt x="3073907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3073907" y="1229867"/>
                  </a:lnTo>
                  <a:lnTo>
                    <a:pt x="3073907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4608" y="2595372"/>
            <a:ext cx="3074035" cy="12299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323215" marR="316865" indent="505459">
              <a:lnSpc>
                <a:spcPts val="2270"/>
              </a:lnSpc>
            </a:pP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20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priorización</a:t>
            </a:r>
            <a:r>
              <a:rPr sz="20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1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000" b="1" spc="-16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4608" y="3825240"/>
            <a:ext cx="3074035" cy="1932939"/>
          </a:xfrm>
          <a:custGeom>
            <a:avLst/>
            <a:gdLst/>
            <a:ahLst/>
            <a:cxnLst/>
            <a:rect l="l" t="t" r="r" b="b"/>
            <a:pathLst>
              <a:path w="3074035" h="1932939">
                <a:moveTo>
                  <a:pt x="3073907" y="0"/>
                </a:moveTo>
                <a:lnTo>
                  <a:pt x="0" y="0"/>
                </a:lnTo>
                <a:lnTo>
                  <a:pt x="0" y="1932432"/>
                </a:lnTo>
                <a:lnTo>
                  <a:pt x="3073907" y="1932432"/>
                </a:lnTo>
                <a:lnTo>
                  <a:pt x="3073907" y="0"/>
                </a:lnTo>
                <a:close/>
              </a:path>
            </a:pathLst>
          </a:custGeom>
          <a:solidFill>
            <a:srgbClr val="DDC8A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4608" y="3825240"/>
            <a:ext cx="3074035" cy="19329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8595" indent="-114935" algn="just">
              <a:lnSpc>
                <a:spcPct val="100000"/>
              </a:lnSpc>
              <a:spcBef>
                <a:spcPts val="400"/>
              </a:spcBef>
              <a:buChar char="•"/>
              <a:tabLst>
                <a:tab pos="18923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zona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segu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188595" marR="92075" indent="-114300" algn="just">
              <a:lnSpc>
                <a:spcPts val="1580"/>
              </a:lnSpc>
              <a:spcBef>
                <a:spcPts val="300"/>
              </a:spcBef>
              <a:buChar char="•"/>
              <a:tabLst>
                <a:tab pos="189230" algn="l"/>
              </a:tabLst>
            </a:pP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Determinar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se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cuenta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equipo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pro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míni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mo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par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eali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zar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 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intervención</a:t>
            </a:r>
            <a:endParaRPr sz="1400">
              <a:latin typeface="Tahoma"/>
              <a:cs typeface="Tahoma"/>
            </a:endParaRPr>
          </a:p>
          <a:p>
            <a:pPr marL="188595" indent="-114935">
              <a:lnSpc>
                <a:spcPct val="100000"/>
              </a:lnSpc>
              <a:spcBef>
                <a:spcPts val="140"/>
              </a:spcBef>
              <a:buChar char="•"/>
              <a:tabLst>
                <a:tab pos="18923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Canal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mu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nica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  <a:p>
            <a:pPr marL="188595" indent="-114935">
              <a:lnSpc>
                <a:spcPct val="100000"/>
              </a:lnSpc>
              <a:spcBef>
                <a:spcPts val="170"/>
              </a:spcBef>
              <a:buChar char="•"/>
              <a:tabLst>
                <a:tab pos="18923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as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eva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uaci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eso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sit</a:t>
            </a:r>
            <a:r>
              <a:rPr sz="1400" spc="10" dirty="0">
                <a:solidFill>
                  <a:srgbClr val="6E7170"/>
                </a:solidFill>
                <a:latin typeface="Tahoma"/>
                <a:cs typeface="Tahoma"/>
              </a:rPr>
              <a:t>io</a:t>
            </a:r>
            <a:endParaRPr sz="1400">
              <a:latin typeface="Tahoma"/>
              <a:cs typeface="Tahoma"/>
            </a:endParaRPr>
          </a:p>
          <a:p>
            <a:pPr marL="188595" indent="-114935">
              <a:lnSpc>
                <a:spcPct val="100000"/>
              </a:lnSpc>
              <a:spcBef>
                <a:spcPts val="170"/>
              </a:spcBef>
              <a:buChar char="•"/>
              <a:tabLst>
                <a:tab pos="189230" algn="l"/>
              </a:tabLst>
            </a:pP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abl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cer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entr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omando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07987" y="2564881"/>
            <a:ext cx="3171825" cy="1334135"/>
            <a:chOff x="4507987" y="2564881"/>
            <a:chExt cx="3171825" cy="133413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7987" y="2564881"/>
              <a:ext cx="3171452" cy="13335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7907" y="2770619"/>
              <a:ext cx="3043428" cy="9631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58283" y="2595371"/>
              <a:ext cx="3075940" cy="1229995"/>
            </a:xfrm>
            <a:custGeom>
              <a:avLst/>
              <a:gdLst/>
              <a:ahLst/>
              <a:cxnLst/>
              <a:rect l="l" t="t" r="r" b="b"/>
              <a:pathLst>
                <a:path w="3075940" h="1229995">
                  <a:moveTo>
                    <a:pt x="3075432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3075432" y="1229867"/>
                  </a:lnTo>
                  <a:lnTo>
                    <a:pt x="307543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58284" y="2875026"/>
            <a:ext cx="3075940" cy="6191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56590" marR="249554" indent="-398145">
              <a:lnSpc>
                <a:spcPts val="2270"/>
              </a:lnSpc>
              <a:spcBef>
                <a:spcPts val="285"/>
              </a:spcBef>
            </a:pP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imitar</a:t>
            </a:r>
            <a:r>
              <a:rPr sz="20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zo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ma  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int</a:t>
            </a: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58284" y="3825240"/>
            <a:ext cx="3075940" cy="1932939"/>
          </a:xfrm>
          <a:custGeom>
            <a:avLst/>
            <a:gdLst/>
            <a:ahLst/>
            <a:cxnLst/>
            <a:rect l="l" t="t" r="r" b="b"/>
            <a:pathLst>
              <a:path w="3075940" h="1932939">
                <a:moveTo>
                  <a:pt x="3075432" y="0"/>
                </a:moveTo>
                <a:lnTo>
                  <a:pt x="0" y="0"/>
                </a:lnTo>
                <a:lnTo>
                  <a:pt x="0" y="1932432"/>
                </a:lnTo>
                <a:lnTo>
                  <a:pt x="3075432" y="1932432"/>
                </a:lnTo>
                <a:lnTo>
                  <a:pt x="3075432" y="0"/>
                </a:lnTo>
                <a:close/>
              </a:path>
            </a:pathLst>
          </a:custGeom>
          <a:solidFill>
            <a:srgbClr val="DDC8A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58284" y="3825240"/>
            <a:ext cx="3075940" cy="1932939"/>
          </a:xfrm>
          <a:prstGeom prst="rect">
            <a:avLst/>
          </a:prstGeom>
          <a:ln w="6096">
            <a:solidFill>
              <a:srgbClr val="CFE6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89865" indent="-114935">
              <a:lnSpc>
                <a:spcPct val="100000"/>
              </a:lnSpc>
              <a:spcBef>
                <a:spcPts val="400"/>
              </a:spcBef>
              <a:buChar char="•"/>
              <a:tabLst>
                <a:tab pos="190500" algn="l"/>
              </a:tabLst>
            </a:pPr>
            <a:r>
              <a:rPr sz="1400" spc="-50" dirty="0">
                <a:solidFill>
                  <a:srgbClr val="6E7170"/>
                </a:solidFill>
                <a:latin typeface="Tahoma"/>
                <a:cs typeface="Tahoma"/>
              </a:rPr>
              <a:t>¿Es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necesaria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intervención?</a:t>
            </a:r>
            <a:endParaRPr sz="1400">
              <a:latin typeface="Tahoma"/>
              <a:cs typeface="Tahoma"/>
            </a:endParaRPr>
          </a:p>
          <a:p>
            <a:pPr marL="189865" marR="731520" indent="-114300">
              <a:lnSpc>
                <a:spcPts val="1580"/>
              </a:lnSpc>
              <a:spcBef>
                <a:spcPts val="300"/>
              </a:spcBef>
              <a:buChar char="•"/>
              <a:tabLst>
                <a:tab pos="19050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zonas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iesgo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y 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oportunidad</a:t>
            </a:r>
            <a:endParaRPr sz="1400">
              <a:latin typeface="Tahoma"/>
              <a:cs typeface="Tahoma"/>
            </a:endParaRPr>
          </a:p>
          <a:p>
            <a:pPr marL="189865" marR="553085" indent="-114300">
              <a:lnSpc>
                <a:spcPts val="1580"/>
              </a:lnSpc>
              <a:spcBef>
                <a:spcPts val="275"/>
              </a:spcBef>
              <a:buChar char="•"/>
              <a:tabLst>
                <a:tab pos="19050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urs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pers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nal 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disponible</a:t>
            </a:r>
            <a:endParaRPr sz="1400">
              <a:latin typeface="Tahoma"/>
              <a:cs typeface="Tahoma"/>
            </a:endParaRPr>
          </a:p>
          <a:p>
            <a:pPr marL="189865" indent="-114935">
              <a:lnSpc>
                <a:spcPct val="100000"/>
              </a:lnSpc>
              <a:spcBef>
                <a:spcPts val="135"/>
              </a:spcBef>
              <a:buChar char="•"/>
              <a:tabLst>
                <a:tab pos="190500" algn="l"/>
              </a:tabLst>
            </a:pP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Est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ablec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plan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400" spc="10" dirty="0">
                <a:solidFill>
                  <a:srgbClr val="6E7170"/>
                </a:solidFill>
                <a:latin typeface="Tahoma"/>
                <a:cs typeface="Tahoma"/>
              </a:rPr>
              <a:t>ó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13182" y="2564881"/>
            <a:ext cx="3170555" cy="1334135"/>
            <a:chOff x="8013182" y="2564881"/>
            <a:chExt cx="3170555" cy="1334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3182" y="2564881"/>
              <a:ext cx="3169937" cy="13335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0891" y="2915424"/>
              <a:ext cx="1924811" cy="6735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63483" y="2595371"/>
              <a:ext cx="3074035" cy="1229995"/>
            </a:xfrm>
            <a:custGeom>
              <a:avLst/>
              <a:gdLst/>
              <a:ahLst/>
              <a:cxnLst/>
              <a:rect l="l" t="t" r="r" b="b"/>
              <a:pathLst>
                <a:path w="3074034" h="1229995">
                  <a:moveTo>
                    <a:pt x="3073907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3073907" y="1229867"/>
                  </a:lnTo>
                  <a:lnTo>
                    <a:pt x="3073907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63483" y="3018536"/>
            <a:ext cx="3074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105"/>
              </a:spcBef>
            </a:pP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Intervención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63483" y="3825240"/>
            <a:ext cx="3074035" cy="1932939"/>
          </a:xfrm>
          <a:custGeom>
            <a:avLst/>
            <a:gdLst/>
            <a:ahLst/>
            <a:cxnLst/>
            <a:rect l="l" t="t" r="r" b="b"/>
            <a:pathLst>
              <a:path w="3074034" h="1932939">
                <a:moveTo>
                  <a:pt x="3073907" y="0"/>
                </a:moveTo>
                <a:lnTo>
                  <a:pt x="0" y="0"/>
                </a:lnTo>
                <a:lnTo>
                  <a:pt x="0" y="1932432"/>
                </a:lnTo>
                <a:lnTo>
                  <a:pt x="3073907" y="1932432"/>
                </a:lnTo>
                <a:lnTo>
                  <a:pt x="3073907" y="0"/>
                </a:lnTo>
                <a:close/>
              </a:path>
            </a:pathLst>
          </a:custGeom>
          <a:solidFill>
            <a:srgbClr val="DDC8A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63483" y="3825240"/>
            <a:ext cx="3074035" cy="1932939"/>
          </a:xfrm>
          <a:prstGeom prst="rect">
            <a:avLst/>
          </a:prstGeom>
          <a:ln w="6096">
            <a:solidFill>
              <a:srgbClr val="D4E2C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89865" marR="688340" indent="-114300">
              <a:lnSpc>
                <a:spcPts val="1580"/>
              </a:lnSpc>
              <a:spcBef>
                <a:spcPts val="535"/>
              </a:spcBef>
              <a:buChar char="•"/>
              <a:tabLst>
                <a:tab pos="190500" algn="l"/>
              </a:tabLst>
            </a:pPr>
            <a:r>
              <a:rPr sz="1400" spc="-8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náli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sis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diseño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15" dirty="0">
                <a:solidFill>
                  <a:srgbClr val="6E7170"/>
                </a:solidFill>
                <a:latin typeface="Tahoma"/>
                <a:cs typeface="Tahoma"/>
              </a:rPr>
              <a:t>all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ado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de  intervención</a:t>
            </a:r>
            <a:endParaRPr sz="1400">
              <a:latin typeface="Tahoma"/>
              <a:cs typeface="Tahoma"/>
            </a:endParaRPr>
          </a:p>
          <a:p>
            <a:pPr marL="189865" indent="-114935">
              <a:lnSpc>
                <a:spcPct val="100000"/>
              </a:lnSpc>
              <a:spcBef>
                <a:spcPts val="135"/>
              </a:spcBef>
              <a:buChar char="•"/>
              <a:tabLst>
                <a:tab pos="190500" algn="l"/>
              </a:tabLst>
            </a:pP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Impl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ement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int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  <a:p>
            <a:pPr marL="189865" indent="-114935">
              <a:lnSpc>
                <a:spcPct val="100000"/>
              </a:lnSpc>
              <a:spcBef>
                <a:spcPts val="170"/>
              </a:spcBef>
              <a:buChar char="•"/>
              <a:tabLst>
                <a:tab pos="190500" algn="l"/>
              </a:tabLst>
            </a:pP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eva</a:t>
            </a:r>
            <a:r>
              <a:rPr sz="1400" spc="10" dirty="0">
                <a:solidFill>
                  <a:srgbClr val="6E7170"/>
                </a:solidFill>
                <a:latin typeface="Tahoma"/>
                <a:cs typeface="Tahoma"/>
              </a:rPr>
              <a:t>lu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int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16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3082" y="1437512"/>
            <a:ext cx="5546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 err="1">
                <a:solidFill>
                  <a:srgbClr val="225B4E"/>
                </a:solidFill>
              </a:rPr>
              <a:t>A</a:t>
            </a:r>
            <a:r>
              <a:rPr spc="-145" dirty="0" err="1">
                <a:solidFill>
                  <a:srgbClr val="225B4E"/>
                </a:solidFill>
              </a:rPr>
              <a:t>nálisis</a:t>
            </a:r>
            <a:r>
              <a:rPr spc="-270" dirty="0">
                <a:solidFill>
                  <a:srgbClr val="225B4E"/>
                </a:solidFill>
              </a:rPr>
              <a:t> </a:t>
            </a:r>
            <a:r>
              <a:rPr spc="-160" dirty="0">
                <a:solidFill>
                  <a:srgbClr val="225B4E"/>
                </a:solidFill>
              </a:rPr>
              <a:t>y</a:t>
            </a:r>
            <a:r>
              <a:rPr spc="-250" dirty="0">
                <a:solidFill>
                  <a:srgbClr val="225B4E"/>
                </a:solidFill>
              </a:rPr>
              <a:t> </a:t>
            </a:r>
            <a:r>
              <a:rPr spc="-175" dirty="0">
                <a:solidFill>
                  <a:srgbClr val="225B4E"/>
                </a:solidFill>
              </a:rPr>
              <a:t>Eva</a:t>
            </a:r>
            <a:r>
              <a:rPr spc="-85" dirty="0">
                <a:solidFill>
                  <a:srgbClr val="225B4E"/>
                </a:solidFill>
              </a:rPr>
              <a:t>l</a:t>
            </a:r>
            <a:r>
              <a:rPr spc="-175" dirty="0">
                <a:solidFill>
                  <a:srgbClr val="225B4E"/>
                </a:solidFill>
              </a:rPr>
              <a:t>uación</a:t>
            </a:r>
            <a:r>
              <a:rPr spc="-260" dirty="0">
                <a:solidFill>
                  <a:srgbClr val="225B4E"/>
                </a:solidFill>
              </a:rPr>
              <a:t> </a:t>
            </a:r>
            <a:r>
              <a:rPr spc="-190" dirty="0">
                <a:solidFill>
                  <a:srgbClr val="225B4E"/>
                </a:solidFill>
              </a:rPr>
              <a:t>de</a:t>
            </a:r>
            <a:r>
              <a:rPr spc="-260" dirty="0">
                <a:solidFill>
                  <a:srgbClr val="225B4E"/>
                </a:solidFill>
              </a:rPr>
              <a:t> </a:t>
            </a:r>
            <a:r>
              <a:rPr spc="-180" dirty="0">
                <a:solidFill>
                  <a:srgbClr val="225B4E"/>
                </a:solidFill>
              </a:rPr>
              <a:t>eventos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556" y="2566415"/>
            <a:ext cx="4632959" cy="35509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3555" y="2566415"/>
            <a:ext cx="4818888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774" y="1655445"/>
            <a:ext cx="10116820" cy="44418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260"/>
              </a:spcBef>
            </a:pP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Zona 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de Desastre </a:t>
            </a:r>
            <a:r>
              <a:rPr sz="1200" spc="-5" dirty="0">
                <a:solidFill>
                  <a:srgbClr val="FF0000"/>
                </a:solidFill>
                <a:latin typeface="Tahoma"/>
                <a:cs typeface="Tahoma"/>
              </a:rPr>
              <a:t>o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Zona </a:t>
            </a:r>
            <a:r>
              <a:rPr sz="1200" b="1" spc="-100" dirty="0">
                <a:solidFill>
                  <a:srgbClr val="FF0000"/>
                </a:solidFill>
                <a:latin typeface="Tahoma"/>
                <a:cs typeface="Tahoma"/>
              </a:rPr>
              <a:t>Roja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es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el </a:t>
            </a:r>
            <a:r>
              <a:rPr sz="1200" dirty="0">
                <a:solidFill>
                  <a:srgbClr val="9F2141"/>
                </a:solidFill>
                <a:latin typeface="Tahoma"/>
                <a:cs typeface="Tahoma"/>
              </a:rPr>
              <a:t>sitio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más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alto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peligro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determina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elevado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riesgo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morbimortalidad,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por </a:t>
            </a:r>
            <a:r>
              <a:rPr sz="1200" spc="10" dirty="0">
                <a:solidFill>
                  <a:srgbClr val="9F2141"/>
                </a:solidFill>
                <a:latin typeface="Tahoma"/>
                <a:cs typeface="Tahoma"/>
              </a:rPr>
              <a:t>lo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que </a:t>
            </a:r>
            <a:r>
              <a:rPr sz="1200" b="1" spc="-95" dirty="0">
                <a:solidFill>
                  <a:srgbClr val="FF0000"/>
                </a:solidFill>
                <a:latin typeface="Tahoma"/>
                <a:cs typeface="Tahoma"/>
              </a:rPr>
              <a:t>se </a:t>
            </a:r>
            <a:r>
              <a:rPr sz="1200" b="1" spc="-75" dirty="0">
                <a:solidFill>
                  <a:srgbClr val="FF0000"/>
                </a:solidFill>
                <a:latin typeface="Tahoma"/>
                <a:cs typeface="Tahoma"/>
              </a:rPr>
              <a:t>reserva </a:t>
            </a:r>
            <a:r>
              <a:rPr sz="1200" b="1" spc="-55" dirty="0">
                <a:solidFill>
                  <a:srgbClr val="FF0000"/>
                </a:solidFill>
                <a:latin typeface="Tahoma"/>
                <a:cs typeface="Tahoma"/>
              </a:rPr>
              <a:t>la </a:t>
            </a:r>
            <a:r>
              <a:rPr sz="1200" b="1" spc="-70" dirty="0">
                <a:solidFill>
                  <a:srgbClr val="FF0000"/>
                </a:solidFill>
                <a:latin typeface="Tahoma"/>
                <a:cs typeface="Tahoma"/>
              </a:rPr>
              <a:t>asistencia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a </a:t>
            </a:r>
            <a:r>
              <a:rPr sz="1200" b="1" spc="-80" dirty="0">
                <a:solidFill>
                  <a:srgbClr val="FF0000"/>
                </a:solidFill>
                <a:latin typeface="Tahoma"/>
                <a:cs typeface="Tahoma"/>
              </a:rPr>
              <a:t>esta </a:t>
            </a:r>
            <a:r>
              <a:rPr sz="1200" b="1" spc="-3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FF0000"/>
                </a:solidFill>
                <a:latin typeface="Tahoma"/>
                <a:cs typeface="Tahoma"/>
              </a:rPr>
              <a:t>zona únicamente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Tahoma"/>
                <a:cs typeface="Tahoma"/>
              </a:rPr>
              <a:t>personal</a:t>
            </a:r>
            <a:r>
              <a:rPr sz="12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Tahoma"/>
                <a:cs typeface="Tahoma"/>
              </a:rPr>
              <a:t>especializado 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sz="12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búsqueda</a:t>
            </a:r>
            <a:r>
              <a:rPr sz="1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Tahoma"/>
                <a:cs typeface="Tahoma"/>
              </a:rPr>
              <a:t>rescate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por</a:t>
            </a:r>
            <a:r>
              <a:rPr sz="120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9F2141"/>
                </a:solidFill>
                <a:latin typeface="Tahoma"/>
                <a:cs typeface="Tahoma"/>
              </a:rPr>
              <a:t>lo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que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se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debe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entrar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misma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se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debe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informar</a:t>
            </a:r>
            <a:r>
              <a:rPr sz="12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sociedad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civil,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como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2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las </a:t>
            </a:r>
            <a:r>
              <a:rPr sz="1200" spc="-3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organizaciones</a:t>
            </a:r>
            <a:r>
              <a:rPr sz="12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gubernamentales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autorizadas</a:t>
            </a:r>
            <a:r>
              <a:rPr sz="12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ingresar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Zona</a:t>
            </a:r>
            <a:r>
              <a:rPr sz="1200" b="1" spc="-1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Roja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 marR="6985" algn="just">
              <a:lnSpc>
                <a:spcPts val="1300"/>
              </a:lnSpc>
            </a:pP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C000"/>
                </a:solidFill>
                <a:latin typeface="Tahoma"/>
                <a:cs typeface="Tahoma"/>
              </a:rPr>
              <a:t>Zona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C000"/>
                </a:solidFill>
                <a:latin typeface="Tahoma"/>
                <a:cs typeface="Tahoma"/>
              </a:rPr>
              <a:t>Amarilla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1200" spc="-9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FFC000"/>
                </a:solidFill>
                <a:latin typeface="Tahoma"/>
                <a:cs typeface="Tahoma"/>
              </a:rPr>
              <a:t>Zona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C000"/>
                </a:solidFill>
                <a:latin typeface="Tahoma"/>
                <a:cs typeface="Tahoma"/>
              </a:rPr>
              <a:t>Operacional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representa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FFC000"/>
                </a:solidFill>
                <a:latin typeface="Tahoma"/>
                <a:cs typeface="Tahoma"/>
              </a:rPr>
              <a:t>sitio</a:t>
            </a:r>
            <a:r>
              <a:rPr sz="1200" b="1" spc="-7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C000"/>
                </a:solidFill>
                <a:latin typeface="Tahoma"/>
                <a:cs typeface="Tahoma"/>
              </a:rPr>
              <a:t>de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C000"/>
                </a:solidFill>
                <a:latin typeface="Tahoma"/>
                <a:cs typeface="Tahoma"/>
              </a:rPr>
              <a:t>comando</a:t>
            </a:r>
            <a:r>
              <a:rPr sz="1200" b="1" spc="-9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C000"/>
                </a:solidFill>
                <a:latin typeface="Tahoma"/>
                <a:cs typeface="Tahoma"/>
              </a:rPr>
              <a:t>y </a:t>
            </a:r>
            <a:r>
              <a:rPr sz="1200" b="1" spc="-85" dirty="0">
                <a:solidFill>
                  <a:srgbClr val="FFC000"/>
                </a:solidFill>
                <a:latin typeface="Tahoma"/>
                <a:cs typeface="Tahoma"/>
              </a:rPr>
              <a:t>de</a:t>
            </a:r>
            <a:r>
              <a:rPr sz="1200" b="1" spc="-70" dirty="0">
                <a:solidFill>
                  <a:srgbClr val="FFC000"/>
                </a:solidFill>
                <a:latin typeface="Tahoma"/>
                <a:cs typeface="Tahoma"/>
              </a:rPr>
              <a:t> asistencia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C000"/>
                </a:solidFill>
                <a:latin typeface="Tahoma"/>
                <a:cs typeface="Tahoma"/>
              </a:rPr>
              <a:t>inmediata</a:t>
            </a:r>
            <a:r>
              <a:rPr sz="12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rescate.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Se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colocarán</a:t>
            </a:r>
            <a:r>
              <a:rPr sz="12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los</a:t>
            </a:r>
            <a:r>
              <a:rPr sz="12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centros</a:t>
            </a:r>
            <a:r>
              <a:rPr sz="12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atención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médica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3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emergencias,</a:t>
            </a:r>
            <a:r>
              <a:rPr sz="12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servicios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bomberos,</a:t>
            </a:r>
            <a:r>
              <a:rPr sz="1200" spc="-13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policía</a:t>
            </a:r>
            <a:r>
              <a:rPr sz="12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autoridades</a:t>
            </a:r>
            <a:r>
              <a:rPr sz="12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aledañas</a:t>
            </a:r>
            <a:r>
              <a:rPr sz="12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como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protección</a:t>
            </a:r>
            <a:r>
              <a:rPr sz="120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civil</a:t>
            </a:r>
            <a:r>
              <a:rPr sz="1200" spc="-13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otras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organizaciones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rescate</a:t>
            </a:r>
            <a:r>
              <a:rPr sz="120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manejo</a:t>
            </a:r>
            <a:r>
              <a:rPr sz="120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desastre.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 marL="12700" algn="just">
              <a:lnSpc>
                <a:spcPts val="1370"/>
              </a:lnSpc>
              <a:spcBef>
                <a:spcPts val="1310"/>
              </a:spcBef>
            </a:pP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0AF50"/>
                </a:solidFill>
                <a:latin typeface="Tahoma"/>
                <a:cs typeface="Tahoma"/>
              </a:rPr>
              <a:t>Zona</a:t>
            </a:r>
            <a:r>
              <a:rPr sz="1200" b="1" spc="-6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0AF50"/>
                </a:solidFill>
                <a:latin typeface="Tahoma"/>
                <a:cs typeface="Tahoma"/>
              </a:rPr>
              <a:t>Verde</a:t>
            </a:r>
            <a:r>
              <a:rPr sz="1200" b="1" spc="-7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AF50"/>
                </a:solidFill>
                <a:latin typeface="Tahoma"/>
                <a:cs typeface="Tahoma"/>
              </a:rPr>
              <a:t>o</a:t>
            </a:r>
            <a:r>
              <a:rPr sz="1200" spc="-9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0AF50"/>
                </a:solidFill>
                <a:latin typeface="Tahoma"/>
                <a:cs typeface="Tahoma"/>
              </a:rPr>
              <a:t>Zona</a:t>
            </a:r>
            <a:r>
              <a:rPr sz="1200" b="1" spc="-8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0AF50"/>
                </a:solidFill>
                <a:latin typeface="Tahoma"/>
                <a:cs typeface="Tahoma"/>
              </a:rPr>
              <a:t>Segura</a:t>
            </a:r>
            <a:r>
              <a:rPr sz="1200" b="1" spc="-6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presenta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2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9F2141"/>
                </a:solidFill>
                <a:latin typeface="Tahoma"/>
                <a:cs typeface="Tahoma"/>
              </a:rPr>
              <a:t>sitio</a:t>
            </a:r>
            <a:r>
              <a:rPr sz="12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razonablemente</a:t>
            </a:r>
            <a:r>
              <a:rPr sz="1200" spc="-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apartado</a:t>
            </a:r>
            <a:r>
              <a:rPr sz="12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del</a:t>
            </a:r>
            <a:r>
              <a:rPr sz="12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desastre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posibles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agentes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que</a:t>
            </a:r>
            <a:r>
              <a:rPr sz="12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puedan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surgir</a:t>
            </a:r>
            <a:r>
              <a:rPr sz="12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este</a:t>
            </a:r>
            <a:r>
              <a:rPr sz="12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(explosiones,</a:t>
            </a:r>
            <a:r>
              <a:rPr sz="12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colapsos</a:t>
            </a:r>
            <a:endParaRPr sz="1200">
              <a:latin typeface="Tahoma"/>
              <a:cs typeface="Tahoma"/>
            </a:endParaRPr>
          </a:p>
          <a:p>
            <a:pPr marL="12700" algn="just">
              <a:lnSpc>
                <a:spcPts val="1370"/>
              </a:lnSpc>
            </a:pP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estructurales),</a:t>
            </a:r>
            <a:r>
              <a:rPr sz="12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con</a:t>
            </a:r>
            <a:r>
              <a:rPr sz="120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especial</a:t>
            </a:r>
            <a:r>
              <a:rPr sz="12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intención</a:t>
            </a:r>
            <a:r>
              <a:rPr sz="120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1200" b="1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impedir</a:t>
            </a:r>
            <a:r>
              <a:rPr sz="1200" b="1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b="1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interoperabilidad</a:t>
            </a:r>
            <a:r>
              <a:rPr sz="1200" b="1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9F2141"/>
                </a:solidFill>
                <a:latin typeface="Tahoma"/>
                <a:cs typeface="Tahoma"/>
              </a:rPr>
              <a:t>multisectorial</a:t>
            </a:r>
            <a:r>
              <a:rPr sz="1200" b="1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dentro</a:t>
            </a:r>
            <a:r>
              <a:rPr sz="12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C000"/>
                </a:solidFill>
                <a:latin typeface="Tahoma"/>
                <a:cs typeface="Tahoma"/>
              </a:rPr>
              <a:t>Zona</a:t>
            </a:r>
            <a:r>
              <a:rPr sz="1200" b="1" spc="-114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C000"/>
                </a:solidFill>
                <a:latin typeface="Tahoma"/>
                <a:cs typeface="Tahoma"/>
              </a:rPr>
              <a:t>Amarilla</a:t>
            </a:r>
            <a:r>
              <a:rPr sz="1200" b="1" spc="-13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20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2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Tahoma"/>
                <a:cs typeface="Tahoma"/>
              </a:rPr>
              <a:t>Zona</a:t>
            </a:r>
            <a:r>
              <a:rPr sz="120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0000"/>
                </a:solidFill>
                <a:latin typeface="Tahoma"/>
                <a:cs typeface="Tahoma"/>
              </a:rPr>
              <a:t>Roja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6985" algn="just">
              <a:lnSpc>
                <a:spcPts val="1300"/>
              </a:lnSpc>
            </a:pP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En esta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zona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se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encuentran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los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puestos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medios de comunicación,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morgue,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área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descanso,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familiares de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víctimas, cuerpos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voluntarios de asistencia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social,</a:t>
            </a:r>
            <a:r>
              <a:rPr sz="12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acopio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alimentario,</a:t>
            </a:r>
            <a:r>
              <a:rPr sz="12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entre</a:t>
            </a:r>
            <a:r>
              <a:rPr sz="12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otros.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12700" marR="7620" algn="just">
              <a:lnSpc>
                <a:spcPts val="1300"/>
              </a:lnSpc>
            </a:pP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Con </a:t>
            </a:r>
            <a:r>
              <a:rPr sz="1200" b="1" spc="-55" dirty="0">
                <a:solidFill>
                  <a:srgbClr val="9F2141"/>
                </a:solidFill>
                <a:latin typeface="Tahoma"/>
                <a:cs typeface="Tahoma"/>
              </a:rPr>
              <a:t>el fin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prevenir </a:t>
            </a:r>
            <a:r>
              <a:rPr sz="1200" b="1" spc="-6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diseminación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b="1" spc="-90" dirty="0">
                <a:solidFill>
                  <a:srgbClr val="9F2141"/>
                </a:solidFill>
                <a:latin typeface="Tahoma"/>
                <a:cs typeface="Tahoma"/>
              </a:rPr>
              <a:t>agentes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tóxicos </a:t>
            </a:r>
            <a:r>
              <a:rPr sz="1200" b="1" spc="-145" dirty="0">
                <a:solidFill>
                  <a:srgbClr val="9F2141"/>
                </a:solidFill>
                <a:latin typeface="Tahoma"/>
                <a:cs typeface="Tahoma"/>
              </a:rPr>
              <a:t>y/o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agentes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infectocontagiosos, </a:t>
            </a:r>
            <a:r>
              <a:rPr sz="1200" b="1" spc="-55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90" dirty="0">
                <a:solidFill>
                  <a:srgbClr val="00AF50"/>
                </a:solidFill>
                <a:latin typeface="Tahoma"/>
                <a:cs typeface="Tahoma"/>
              </a:rPr>
              <a:t>Zona Verde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debe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encontrarse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contraria </a:t>
            </a:r>
            <a:r>
              <a:rPr sz="1200" b="1" spc="-90" dirty="0">
                <a:solidFill>
                  <a:srgbClr val="9F2141"/>
                </a:solidFill>
                <a:latin typeface="Tahoma"/>
                <a:cs typeface="Tahoma"/>
              </a:rPr>
              <a:t>a </a:t>
            </a:r>
            <a:r>
              <a:rPr sz="1200" b="1" spc="-6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dirección del </a:t>
            </a:r>
            <a:r>
              <a:rPr sz="1200" b="1" spc="-60" dirty="0">
                <a:solidFill>
                  <a:srgbClr val="9F2141"/>
                </a:solidFill>
                <a:latin typeface="Tahoma"/>
                <a:cs typeface="Tahoma"/>
              </a:rPr>
              <a:t> viento.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 marR="5715" algn="just">
              <a:lnSpc>
                <a:spcPct val="90100"/>
              </a:lnSpc>
            </a:pP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90" dirty="0">
                <a:latin typeface="Tahoma"/>
                <a:cs typeface="Tahoma"/>
              </a:rPr>
              <a:t>Zona </a:t>
            </a:r>
            <a:r>
              <a:rPr sz="1200" b="1" spc="-85" dirty="0">
                <a:latin typeface="Tahoma"/>
                <a:cs typeface="Tahoma"/>
              </a:rPr>
              <a:t>de </a:t>
            </a:r>
            <a:r>
              <a:rPr sz="1200" b="1" spc="-90" dirty="0">
                <a:latin typeface="Tahoma"/>
                <a:cs typeface="Tahoma"/>
              </a:rPr>
              <a:t>Acceso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presenta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el punto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control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entre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las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tres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zonas,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el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acceso </a:t>
            </a:r>
            <a:r>
              <a:rPr sz="1200" spc="-35" dirty="0">
                <a:solidFill>
                  <a:srgbClr val="9F2141"/>
                </a:solidFill>
                <a:latin typeface="Tahoma"/>
                <a:cs typeface="Tahoma"/>
              </a:rPr>
              <a:t>es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restringido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por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las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autoridades competentes, debe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contar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con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espacio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suficiente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para </a:t>
            </a:r>
            <a:r>
              <a:rPr sz="1200" b="1" spc="-55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entrada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y salida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vehículos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asistencia </a:t>
            </a:r>
            <a:r>
              <a:rPr sz="1200" b="1" spc="-75" dirty="0">
                <a:solidFill>
                  <a:srgbClr val="9F2141"/>
                </a:solidFill>
                <a:latin typeface="Tahoma"/>
                <a:cs typeface="Tahoma"/>
              </a:rPr>
              <a:t>inmediata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(unidades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control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incendios, </a:t>
            </a:r>
            <a:r>
              <a:rPr sz="1200" spc="-20" dirty="0">
                <a:solidFill>
                  <a:srgbClr val="9F2141"/>
                </a:solidFill>
                <a:latin typeface="Tahoma"/>
                <a:cs typeface="Tahoma"/>
              </a:rPr>
              <a:t>ambulancias, </a:t>
            </a:r>
            <a:r>
              <a:rPr sz="1200" spc="-40" dirty="0">
                <a:solidFill>
                  <a:srgbClr val="9F2141"/>
                </a:solidFill>
                <a:latin typeface="Tahoma"/>
                <a:cs typeface="Tahoma"/>
              </a:rPr>
              <a:t>etc.) </a:t>
            </a:r>
            <a:r>
              <a:rPr sz="1200" spc="-10" dirty="0">
                <a:solidFill>
                  <a:srgbClr val="9F2141"/>
                </a:solidFill>
                <a:latin typeface="Tahoma"/>
                <a:cs typeface="Tahoma"/>
              </a:rPr>
              <a:t>con </a:t>
            </a:r>
            <a:r>
              <a:rPr sz="1200" b="1" spc="-80" dirty="0">
                <a:solidFill>
                  <a:srgbClr val="9F2141"/>
                </a:solidFill>
                <a:latin typeface="Tahoma"/>
                <a:cs typeface="Tahoma"/>
              </a:rPr>
              <a:t>paso </a:t>
            </a:r>
            <a:r>
              <a:rPr sz="1200" b="1" spc="-55" dirty="0">
                <a:solidFill>
                  <a:srgbClr val="9F2141"/>
                </a:solidFill>
                <a:latin typeface="Tahoma"/>
                <a:cs typeface="Tahoma"/>
              </a:rPr>
              <a:t>libre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en </a:t>
            </a:r>
            <a:r>
              <a:rPr sz="1200" b="1" spc="-70" dirty="0">
                <a:solidFill>
                  <a:srgbClr val="9F2141"/>
                </a:solidFill>
                <a:latin typeface="Tahoma"/>
                <a:cs typeface="Tahoma"/>
              </a:rPr>
              <a:t>todo </a:t>
            </a:r>
            <a:r>
              <a:rPr sz="1200" b="1" spc="-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9F2141"/>
                </a:solidFill>
                <a:latin typeface="Tahoma"/>
                <a:cs typeface="Tahoma"/>
              </a:rPr>
              <a:t>momento</a:t>
            </a:r>
            <a:r>
              <a:rPr sz="1200" b="1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durante</a:t>
            </a:r>
            <a:r>
              <a:rPr sz="12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20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9F2141"/>
                </a:solidFill>
                <a:latin typeface="Tahoma"/>
                <a:cs typeface="Tahoma"/>
              </a:rPr>
              <a:t>manejo</a:t>
            </a:r>
            <a:r>
              <a:rPr sz="120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20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9F2141"/>
                </a:solidFill>
                <a:latin typeface="Tahoma"/>
                <a:cs typeface="Tahoma"/>
              </a:rPr>
              <a:t>desastre.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C4EA93-34AE-5EC4-F940-B20627A61777}"/>
              </a:ext>
            </a:extLst>
          </p:cNvPr>
          <p:cNvSpPr txBox="1"/>
          <p:nvPr/>
        </p:nvSpPr>
        <p:spPr>
          <a:xfrm>
            <a:off x="1524000" y="1143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SISTEMA DE COMANDO DE INCIDENTES /ORGANIZACIÓN EN CAMPO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422" y="1225747"/>
            <a:ext cx="5585313" cy="47171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436" y="6454241"/>
            <a:ext cx="2274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http://www.aire.cdmx.gob.mx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014" y="1237262"/>
            <a:ext cx="5028756" cy="47118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3" y="1101039"/>
            <a:ext cx="490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0" dirty="0" err="1">
                <a:solidFill>
                  <a:srgbClr val="225B4E"/>
                </a:solidFill>
                <a:latin typeface="Arial"/>
                <a:cs typeface="Arial"/>
              </a:rPr>
              <a:t>Planeación</a:t>
            </a:r>
            <a:r>
              <a:rPr spc="10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6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pc="5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225B4E"/>
                </a:solidFill>
                <a:latin typeface="Arial"/>
                <a:cs typeface="Arial"/>
              </a:rPr>
              <a:t>respuesta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774" y="1860702"/>
            <a:ext cx="10114915" cy="40868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53340" algn="just">
              <a:lnSpc>
                <a:spcPct val="100000"/>
              </a:lnSpc>
              <a:spcBef>
                <a:spcPts val="1110"/>
              </a:spcBef>
            </a:pPr>
            <a:r>
              <a:rPr sz="1600" b="1" spc="-125" dirty="0">
                <a:solidFill>
                  <a:srgbClr val="225B4E"/>
                </a:solidFill>
                <a:latin typeface="Tahoma"/>
                <a:cs typeface="Tahoma"/>
              </a:rPr>
              <a:t>Obje</a:t>
            </a:r>
            <a:r>
              <a:rPr sz="1600" b="1" spc="-50" dirty="0">
                <a:solidFill>
                  <a:srgbClr val="225B4E"/>
                </a:solidFill>
                <a:latin typeface="Tahoma"/>
                <a:cs typeface="Tahoma"/>
              </a:rPr>
              <a:t>ti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v</a:t>
            </a: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o</a:t>
            </a:r>
            <a:r>
              <a:rPr sz="1600" b="1" spc="-105" dirty="0">
                <a:solidFill>
                  <a:srgbClr val="225B4E"/>
                </a:solidFill>
                <a:latin typeface="Tahoma"/>
                <a:cs typeface="Tahoma"/>
              </a:rPr>
              <a:t>:</a:t>
            </a:r>
            <a:r>
              <a:rPr sz="1600" b="1" spc="-14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des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cripc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ión</a:t>
            </a:r>
            <a:r>
              <a:rPr sz="16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plan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emergenci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san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itari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Composición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225B4E"/>
                </a:solidFill>
                <a:latin typeface="Tahoma"/>
                <a:cs typeface="Tahoma"/>
              </a:rPr>
              <a:t>del</a:t>
            </a:r>
            <a:r>
              <a:rPr sz="1600" b="1" spc="-8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comité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para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225B4E"/>
                </a:solidFill>
                <a:latin typeface="Tahoma"/>
                <a:cs typeface="Tahoma"/>
              </a:rPr>
              <a:t>la</a:t>
            </a:r>
            <a:r>
              <a:rPr sz="1600" b="1" spc="-7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planeación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emergencias:</a:t>
            </a: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organigrama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o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estructura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funcional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del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comité;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 generalmente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incluye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al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responsable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protección civil,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jefe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policía,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jefe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bomberos,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autoridades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ambientales, </a:t>
            </a:r>
            <a:r>
              <a:rPr sz="1600" spc="-48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servicios</a:t>
            </a:r>
            <a:r>
              <a:rPr sz="16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salud,</a:t>
            </a:r>
            <a:r>
              <a:rPr sz="16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entre</a:t>
            </a:r>
            <a:r>
              <a:rPr sz="16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otros.</a:t>
            </a:r>
            <a:endParaRPr sz="16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Grupo</a:t>
            </a:r>
            <a:r>
              <a:rPr sz="1600" b="1" spc="-13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13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soporte:</a:t>
            </a:r>
            <a:r>
              <a:rPr sz="1600" b="1" spc="-15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personal</a:t>
            </a:r>
            <a:r>
              <a:rPr sz="16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perteneciente</a:t>
            </a:r>
            <a:r>
              <a:rPr sz="1600" spc="-229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6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instituciones</a:t>
            </a:r>
            <a:r>
              <a:rPr sz="16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públicas</a:t>
            </a:r>
            <a:r>
              <a:rPr sz="16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privadas,</a:t>
            </a:r>
            <a:r>
              <a:rPr sz="16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6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empresas.</a:t>
            </a:r>
            <a:endParaRPr sz="16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  <a:spcBef>
                <a:spcPts val="1000"/>
              </a:spcBef>
            </a:pP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Autoridad: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bases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legales para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integración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del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comité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para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planeación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emergencias </a:t>
            </a:r>
            <a:r>
              <a:rPr sz="1600" spc="-65" dirty="0">
                <a:solidFill>
                  <a:srgbClr val="9F2141"/>
                </a:solidFill>
                <a:latin typeface="Tahoma"/>
                <a:cs typeface="Tahoma"/>
              </a:rPr>
              <a:t>y,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para </a:t>
            </a:r>
            <a:r>
              <a:rPr sz="1600" spc="5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utilización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 </a:t>
            </a:r>
            <a:r>
              <a:rPr sz="1600" spc="-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asignación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recursos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públicos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privados.</a:t>
            </a:r>
            <a:endParaRPr sz="16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Procedimientos</a:t>
            </a:r>
            <a:r>
              <a:rPr sz="1600" b="1" spc="-7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6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implantación:</a:t>
            </a:r>
            <a:r>
              <a:rPr sz="1600" b="1" spc="-6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indica</a:t>
            </a:r>
            <a:r>
              <a:rPr sz="16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cómo</a:t>
            </a:r>
            <a:r>
              <a:rPr sz="16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6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comité</a:t>
            </a:r>
            <a:r>
              <a:rPr sz="16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para</a:t>
            </a:r>
            <a:r>
              <a:rPr sz="16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6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planeación</a:t>
            </a:r>
            <a:r>
              <a:rPr sz="16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9F2141"/>
                </a:solidFill>
                <a:latin typeface="Tahoma"/>
                <a:cs typeface="Tahoma"/>
              </a:rPr>
              <a:t>se</a:t>
            </a:r>
            <a:r>
              <a:rPr sz="16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reúne</a:t>
            </a:r>
            <a:r>
              <a:rPr sz="1600" spc="-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durante</a:t>
            </a:r>
            <a:r>
              <a:rPr sz="1600" spc="-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una</a:t>
            </a:r>
            <a:r>
              <a:rPr sz="16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emergencia,</a:t>
            </a:r>
            <a:r>
              <a:rPr sz="1600" spc="-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cómo </a:t>
            </a:r>
            <a:r>
              <a:rPr sz="1600" spc="-4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funciona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comité,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sistema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comunicación,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procedimiento</a:t>
            </a:r>
            <a:r>
              <a:rPr sz="1600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notificación</a:t>
            </a:r>
            <a:r>
              <a:rPr sz="16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al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público,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etcétera.</a:t>
            </a:r>
            <a:endParaRPr sz="1600">
              <a:latin typeface="Tahoma"/>
              <a:cs typeface="Tahoma"/>
            </a:endParaRPr>
          </a:p>
          <a:p>
            <a:pPr marL="12700" marR="6985" algn="just">
              <a:lnSpc>
                <a:spcPct val="100000"/>
              </a:lnSpc>
              <a:spcBef>
                <a:spcPts val="1000"/>
              </a:spcBef>
            </a:pPr>
            <a:r>
              <a:rPr sz="1600" b="1" spc="-105" dirty="0">
                <a:solidFill>
                  <a:srgbClr val="225B4E"/>
                </a:solidFill>
                <a:latin typeface="Tahoma"/>
                <a:cs typeface="Tahoma"/>
              </a:rPr>
              <a:t>Responsabilidades: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reglamento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operaciones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donde</a:t>
            </a:r>
            <a:r>
              <a:rPr sz="160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9F2141"/>
                </a:solidFill>
                <a:latin typeface="Tahoma"/>
                <a:cs typeface="Tahoma"/>
              </a:rPr>
              <a:t>se</a:t>
            </a:r>
            <a:r>
              <a:rPr sz="160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indican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las</a:t>
            </a:r>
            <a:r>
              <a:rPr sz="1600" spc="-1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funciones,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facultades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responsabilidades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los </a:t>
            </a:r>
            <a:r>
              <a:rPr sz="1600" spc="-4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participantes</a:t>
            </a:r>
            <a:r>
              <a:rPr sz="16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en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comité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las</a:t>
            </a:r>
            <a:r>
              <a:rPr sz="16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brigadas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atención.</a:t>
            </a:r>
            <a:endParaRPr sz="1600"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  <a:spcBef>
                <a:spcPts val="994"/>
              </a:spcBef>
            </a:pP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Procedimiento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 para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225B4E"/>
                </a:solidFill>
                <a:latin typeface="Tahoma"/>
                <a:cs typeface="Tahoma"/>
              </a:rPr>
              <a:t>notificación</a:t>
            </a:r>
            <a:r>
              <a:rPr sz="1600" b="1" spc="-8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emergencias: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procedimiento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notificación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emergencias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600" spc="-11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los</a:t>
            </a:r>
            <a:r>
              <a:rPr sz="1600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miembros</a:t>
            </a:r>
            <a:r>
              <a:rPr sz="1600" spc="-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del </a:t>
            </a:r>
            <a:r>
              <a:rPr sz="1600" spc="-4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comité</a:t>
            </a:r>
            <a:r>
              <a:rPr sz="16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lugar</a:t>
            </a:r>
            <a:r>
              <a:rPr sz="1600" spc="-1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reunión.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7035" marR="5080" indent="-4059554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ANTES</a:t>
            </a:r>
            <a:r>
              <a:rPr spc="65" dirty="0"/>
              <a:t> </a:t>
            </a:r>
            <a:r>
              <a:rPr spc="85" dirty="0"/>
              <a:t>DE</a:t>
            </a:r>
            <a:r>
              <a:rPr spc="65" dirty="0"/>
              <a:t> </a:t>
            </a:r>
            <a:r>
              <a:rPr spc="125" dirty="0"/>
              <a:t>INICIAR</a:t>
            </a:r>
            <a:r>
              <a:rPr spc="75" dirty="0"/>
              <a:t> </a:t>
            </a:r>
            <a:r>
              <a:rPr spc="95" dirty="0"/>
              <a:t>TU</a:t>
            </a:r>
            <a:r>
              <a:rPr spc="60" dirty="0"/>
              <a:t> </a:t>
            </a:r>
            <a:r>
              <a:rPr spc="120" dirty="0"/>
              <a:t>CAPACITACIÓN</a:t>
            </a:r>
            <a:r>
              <a:rPr spc="65" dirty="0"/>
              <a:t> </a:t>
            </a:r>
            <a:r>
              <a:rPr spc="10" dirty="0"/>
              <a:t>LEE</a:t>
            </a:r>
            <a:r>
              <a:rPr spc="75" dirty="0"/>
              <a:t> </a:t>
            </a:r>
            <a:r>
              <a:rPr spc="100" dirty="0"/>
              <a:t>DETENIDAMENTE </a:t>
            </a:r>
            <a:r>
              <a:rPr spc="-765" dirty="0"/>
              <a:t> </a:t>
            </a:r>
            <a:r>
              <a:rPr spc="45" dirty="0"/>
              <a:t>LOS </a:t>
            </a:r>
            <a:r>
              <a:rPr spc="55" dirty="0"/>
              <a:t>SIGUIENTES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190" y="3252978"/>
            <a:ext cx="1031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0" dirty="0">
                <a:solidFill>
                  <a:srgbClr val="9F2141"/>
                </a:solidFill>
                <a:latin typeface="Arial"/>
                <a:cs typeface="Arial"/>
              </a:rPr>
              <a:t>REQUISITOS</a:t>
            </a:r>
            <a:r>
              <a:rPr sz="3600" b="1" spc="70" dirty="0">
                <a:solidFill>
                  <a:srgbClr val="9F2141"/>
                </a:solidFill>
                <a:latin typeface="Arial"/>
                <a:cs typeface="Arial"/>
              </a:rPr>
              <a:t> </a:t>
            </a:r>
            <a:r>
              <a:rPr sz="3600" b="1" spc="120" dirty="0">
                <a:solidFill>
                  <a:srgbClr val="9F2141"/>
                </a:solidFill>
                <a:latin typeface="Arial"/>
                <a:cs typeface="Arial"/>
              </a:rPr>
              <a:t>PARA</a:t>
            </a:r>
            <a:r>
              <a:rPr sz="3600" b="1" spc="70" dirty="0">
                <a:solidFill>
                  <a:srgbClr val="9F2141"/>
                </a:solidFill>
                <a:latin typeface="Arial"/>
                <a:cs typeface="Arial"/>
              </a:rPr>
              <a:t> </a:t>
            </a:r>
            <a:r>
              <a:rPr sz="3600" b="1" spc="90" dirty="0">
                <a:solidFill>
                  <a:srgbClr val="9F2141"/>
                </a:solidFill>
                <a:latin typeface="Arial"/>
                <a:cs typeface="Arial"/>
              </a:rPr>
              <a:t>OBTENER </a:t>
            </a:r>
            <a:r>
              <a:rPr sz="3600" b="1" spc="155" dirty="0">
                <a:solidFill>
                  <a:srgbClr val="9F2141"/>
                </a:solidFill>
                <a:latin typeface="Arial"/>
                <a:cs typeface="Arial"/>
              </a:rPr>
              <a:t>CONSTANCIA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1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752600"/>
            <a:ext cx="10115550" cy="260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100"/>
              </a:spcBef>
            </a:pP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Procedimiento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para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225B4E"/>
                </a:solidFill>
                <a:latin typeface="Tahoma"/>
                <a:cs typeface="Tahoma"/>
              </a:rPr>
              <a:t>solicitar</a:t>
            </a:r>
            <a:r>
              <a:rPr sz="1600" b="1" spc="-7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225B4E"/>
                </a:solidFill>
                <a:latin typeface="Tahoma"/>
                <a:cs typeface="Tahoma"/>
              </a:rPr>
              <a:t>ayuda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225B4E"/>
                </a:solidFill>
                <a:latin typeface="Tahoma"/>
                <a:cs typeface="Tahoma"/>
              </a:rPr>
              <a:t>a</a:t>
            </a:r>
            <a:r>
              <a:rPr sz="1600" b="1" spc="229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otras</a:t>
            </a:r>
            <a:r>
              <a:rPr sz="1600" b="1" spc="-8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225B4E"/>
                </a:solidFill>
                <a:latin typeface="Tahoma"/>
                <a:cs typeface="Tahoma"/>
              </a:rPr>
              <a:t>autoridades: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procedimiento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para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solicitar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recursos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materiales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 </a:t>
            </a:r>
            <a:r>
              <a:rPr sz="1600" spc="-48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humanos</a:t>
            </a:r>
            <a:r>
              <a:rPr sz="160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adicionales,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las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autoridades</a:t>
            </a:r>
            <a:r>
              <a:rPr sz="16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municipales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cercanas,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autoridades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estatales,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y/o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federales.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Inventario</a:t>
            </a:r>
            <a:r>
              <a:rPr sz="1600" b="1" spc="-15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14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recursos</a:t>
            </a:r>
            <a:r>
              <a:rPr sz="1600" b="1" spc="-13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disponibles:</a:t>
            </a:r>
            <a:r>
              <a:rPr sz="1600" b="1" spc="-14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descripción,</a:t>
            </a:r>
            <a:r>
              <a:rPr sz="1600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ubicación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cantidad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equipo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disponible.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1010"/>
              </a:spcBef>
            </a:pP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Directorio</a:t>
            </a:r>
            <a:r>
              <a:rPr sz="1600" b="1" spc="114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11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servicios</a:t>
            </a:r>
            <a:r>
              <a:rPr sz="1600" b="1" spc="12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225B4E"/>
                </a:solidFill>
                <a:latin typeface="Tahoma"/>
                <a:cs typeface="Tahoma"/>
              </a:rPr>
              <a:t>y</a:t>
            </a:r>
            <a:r>
              <a:rPr sz="1600" b="1" spc="10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225B4E"/>
                </a:solidFill>
                <a:latin typeface="Tahoma"/>
                <a:cs typeface="Tahoma"/>
              </a:rPr>
              <a:t>equipo:</a:t>
            </a:r>
            <a:r>
              <a:rPr sz="1600" b="1" spc="10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directorio</a:t>
            </a:r>
            <a:r>
              <a:rPr sz="1600" spc="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empresas</a:t>
            </a:r>
            <a:r>
              <a:rPr sz="1600" spc="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9F2141"/>
                </a:solidFill>
                <a:latin typeface="Tahoma"/>
                <a:cs typeface="Tahoma"/>
              </a:rPr>
              <a:t>servicio</a:t>
            </a:r>
            <a:r>
              <a:rPr sz="1600" spc="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equipo</a:t>
            </a:r>
            <a:r>
              <a:rPr sz="1600" spc="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adicional</a:t>
            </a:r>
            <a:r>
              <a:rPr sz="1600" spc="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disponible</a:t>
            </a:r>
            <a:r>
              <a:rPr sz="1600" spc="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que</a:t>
            </a:r>
            <a:r>
              <a:rPr sz="1600" spc="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puede</a:t>
            </a:r>
            <a:r>
              <a:rPr sz="1600" spc="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ser </a:t>
            </a:r>
            <a:r>
              <a:rPr sz="1600" spc="-48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empleado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en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respuesta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9F2141"/>
                </a:solidFill>
                <a:latin typeface="Tahoma"/>
                <a:cs typeface="Tahoma"/>
              </a:rPr>
              <a:t>emergencias.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85" dirty="0">
                <a:solidFill>
                  <a:srgbClr val="225B4E"/>
                </a:solidFill>
                <a:latin typeface="Tahoma"/>
                <a:cs typeface="Tahoma"/>
              </a:rPr>
              <a:t>Lista</a:t>
            </a:r>
            <a:r>
              <a:rPr sz="1600" b="1" spc="-15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225B4E"/>
                </a:solidFill>
                <a:latin typeface="Tahoma"/>
                <a:cs typeface="Tahoma"/>
              </a:rPr>
              <a:t>de</a:t>
            </a:r>
            <a:r>
              <a:rPr sz="1600" b="1" spc="-140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225B4E"/>
                </a:solidFill>
                <a:latin typeface="Tahoma"/>
                <a:cs typeface="Tahoma"/>
              </a:rPr>
              <a:t>distribución:</a:t>
            </a:r>
            <a:r>
              <a:rPr sz="1600" b="1" spc="-13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registro</a:t>
            </a:r>
            <a:r>
              <a:rPr sz="16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quiénes</a:t>
            </a:r>
            <a:r>
              <a:rPr sz="16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9F2141"/>
                </a:solidFill>
                <a:latin typeface="Tahoma"/>
                <a:cs typeface="Tahoma"/>
              </a:rPr>
              <a:t>poseen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F2141"/>
                </a:solidFill>
                <a:latin typeface="Tahoma"/>
                <a:cs typeface="Tahoma"/>
              </a:rPr>
              <a:t>copias</a:t>
            </a:r>
            <a:r>
              <a:rPr sz="16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del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9F2141"/>
                </a:solidFill>
                <a:latin typeface="Tahoma"/>
                <a:cs typeface="Tahoma"/>
              </a:rPr>
              <a:t>plan</a:t>
            </a:r>
            <a:r>
              <a:rPr sz="1600" spc="-15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emergencias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aspectos</a:t>
            </a:r>
            <a:r>
              <a:rPr sz="1600" spc="-1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9F2141"/>
                </a:solidFill>
                <a:latin typeface="Tahoma"/>
                <a:cs typeface="Tahoma"/>
              </a:rPr>
              <a:t>sobre</a:t>
            </a:r>
            <a:r>
              <a:rPr sz="16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9F2141"/>
                </a:solidFill>
                <a:latin typeface="Tahoma"/>
                <a:cs typeface="Tahoma"/>
              </a:rPr>
              <a:t>su</a:t>
            </a:r>
            <a:r>
              <a:rPr sz="1600" spc="-1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9F2141"/>
                </a:solidFill>
                <a:latin typeface="Tahoma"/>
                <a:cs typeface="Tahoma"/>
              </a:rPr>
              <a:t>actualización.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685800"/>
            <a:ext cx="54985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0" dirty="0" err="1">
                <a:solidFill>
                  <a:srgbClr val="225B4E"/>
                </a:solidFill>
                <a:latin typeface="Arial"/>
                <a:cs typeface="Arial"/>
              </a:rPr>
              <a:t>Actividades</a:t>
            </a:r>
            <a:r>
              <a:rPr lang="es-MX" spc="100" dirty="0">
                <a:solidFill>
                  <a:srgbClr val="225B4E"/>
                </a:solidFill>
                <a:latin typeface="Arial"/>
                <a:cs typeface="Arial"/>
              </a:rPr>
              <a:t> de la AGEPSA</a:t>
            </a:r>
            <a:endParaRPr spc="100" dirty="0">
              <a:solidFill>
                <a:srgbClr val="225B4E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2944367"/>
            <a:ext cx="1527810" cy="15293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94984" y="3410153"/>
            <a:ext cx="12134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Evento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84520" y="1191755"/>
            <a:ext cx="1031240" cy="1770380"/>
            <a:chOff x="5684520" y="1191755"/>
            <a:chExt cx="1031240" cy="17703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0488" y="2202179"/>
              <a:ext cx="20574" cy="7597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20" y="1191755"/>
              <a:ext cx="1030998" cy="10309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79770" y="1436573"/>
            <a:ext cx="842644" cy="49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igilan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cia</a:t>
            </a:r>
            <a:endParaRPr sz="1600">
              <a:latin typeface="Tahoma"/>
              <a:cs typeface="Tahoma"/>
            </a:endParaRPr>
          </a:p>
          <a:p>
            <a:pPr marL="50800">
              <a:lnSpc>
                <a:spcPts val="1864"/>
              </a:lnSpc>
            </a:pP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sanitaria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6392" y="2191499"/>
            <a:ext cx="1503680" cy="1092200"/>
            <a:chOff x="6946392" y="2191499"/>
            <a:chExt cx="1503680" cy="1092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6392" y="2987014"/>
              <a:ext cx="494550" cy="2964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308" y="2191499"/>
              <a:ext cx="1032522" cy="10325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11288" y="2454402"/>
            <a:ext cx="850265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1130" marR="5080" indent="-139065">
              <a:lnSpc>
                <a:spcPts val="1700"/>
              </a:lnSpc>
              <a:spcBef>
                <a:spcPts val="240"/>
              </a:spcBef>
            </a:pPr>
            <a:r>
              <a:rPr sz="1500" spc="-15" dirty="0">
                <a:solidFill>
                  <a:srgbClr val="FFFFFF"/>
                </a:solidFill>
                <a:latin typeface="Tahoma"/>
                <a:cs typeface="Tahoma"/>
              </a:rPr>
              <a:t>Monitoreo  </a:t>
            </a:r>
            <a:r>
              <a:rPr sz="1500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CRL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46392" y="4134586"/>
            <a:ext cx="1503680" cy="1092200"/>
            <a:chOff x="6946392" y="4134586"/>
            <a:chExt cx="1503680" cy="10922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6392" y="4134586"/>
              <a:ext cx="494550" cy="2964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308" y="4194035"/>
              <a:ext cx="1032522" cy="10325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525004" y="4279214"/>
            <a:ext cx="820419" cy="81724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70" algn="ctr">
              <a:lnSpc>
                <a:spcPct val="94200"/>
              </a:lnSpc>
              <a:spcBef>
                <a:spcPts val="225"/>
              </a:spcBef>
            </a:pP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Toma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muestra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84520" y="4457700"/>
            <a:ext cx="1031240" cy="1769110"/>
            <a:chOff x="5684520" y="4457700"/>
            <a:chExt cx="1031240" cy="176911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0488" y="4457700"/>
              <a:ext cx="20574" cy="7597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20" y="5195316"/>
              <a:ext cx="1030998" cy="10309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92470" y="5350002"/>
            <a:ext cx="819150" cy="6858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70" algn="ctr">
              <a:lnSpc>
                <a:spcPct val="94400"/>
              </a:lnSpc>
              <a:spcBef>
                <a:spcPts val="200"/>
              </a:spcBef>
            </a:pP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Medidas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egu</a:t>
            </a:r>
            <a:r>
              <a:rPr sz="15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idad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0208" y="4134586"/>
            <a:ext cx="1503680" cy="1092200"/>
            <a:chOff x="3950208" y="4134586"/>
            <a:chExt cx="1503680" cy="1092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9096" y="4134586"/>
              <a:ext cx="494563" cy="2964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0208" y="4194035"/>
              <a:ext cx="1032522" cy="10325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045458" y="4424934"/>
            <a:ext cx="845185" cy="5289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1590" marR="5080" indent="-9525">
              <a:lnSpc>
                <a:spcPts val="1920"/>
              </a:lnSpc>
              <a:spcBef>
                <a:spcPts val="265"/>
              </a:spcBef>
            </a:pP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Fomento  </a:t>
            </a:r>
            <a:r>
              <a:rPr sz="1700" spc="-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nit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ario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0208" y="2191499"/>
            <a:ext cx="1503680" cy="1092200"/>
            <a:chOff x="3950208" y="2191499"/>
            <a:chExt cx="1503680" cy="109220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9096" y="2987014"/>
              <a:ext cx="494563" cy="2964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0208" y="2191499"/>
              <a:ext cx="1032522" cy="103252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063746" y="2519299"/>
            <a:ext cx="807085" cy="3511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12090" marR="5080" indent="-200025">
              <a:lnSpc>
                <a:spcPts val="1240"/>
              </a:lnSpc>
              <a:spcBef>
                <a:spcPts val="210"/>
              </a:spcBef>
            </a:pP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mie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básico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53083" y="594359"/>
            <a:ext cx="9397365" cy="5806440"/>
            <a:chOff x="1053083" y="594359"/>
            <a:chExt cx="9397365" cy="580644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0043" y="594359"/>
              <a:ext cx="1219200" cy="914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65919" y="3808476"/>
              <a:ext cx="1184148" cy="20223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03136" y="5407151"/>
              <a:ext cx="1362455" cy="9936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65919" y="1775459"/>
              <a:ext cx="1184147" cy="14752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3083" y="3933444"/>
              <a:ext cx="2385060" cy="21884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9971" y="1508759"/>
              <a:ext cx="1493519" cy="2136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16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4920" y="1549399"/>
            <a:ext cx="8120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310" dirty="0">
                <a:solidFill>
                  <a:srgbClr val="225B4E"/>
                </a:solidFill>
              </a:rPr>
              <a:t>In</a:t>
            </a:r>
            <a:r>
              <a:rPr spc="-220" dirty="0">
                <a:solidFill>
                  <a:srgbClr val="225B4E"/>
                </a:solidFill>
              </a:rPr>
              <a:t>f</a:t>
            </a:r>
            <a:r>
              <a:rPr spc="-180" dirty="0">
                <a:solidFill>
                  <a:srgbClr val="225B4E"/>
                </a:solidFill>
              </a:rPr>
              <a:t>ecciones</a:t>
            </a:r>
            <a:r>
              <a:rPr spc="-250" dirty="0">
                <a:solidFill>
                  <a:srgbClr val="225B4E"/>
                </a:solidFill>
              </a:rPr>
              <a:t> </a:t>
            </a:r>
            <a:r>
              <a:rPr spc="-190" dirty="0">
                <a:solidFill>
                  <a:srgbClr val="225B4E"/>
                </a:solidFill>
              </a:rPr>
              <a:t>Asociad</a:t>
            </a:r>
            <a:r>
              <a:rPr spc="-200" dirty="0">
                <a:solidFill>
                  <a:srgbClr val="225B4E"/>
                </a:solidFill>
              </a:rPr>
              <a:t>a</a:t>
            </a:r>
            <a:r>
              <a:rPr spc="-204" dirty="0">
                <a:solidFill>
                  <a:srgbClr val="225B4E"/>
                </a:solidFill>
              </a:rPr>
              <a:t>s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204" dirty="0">
                <a:solidFill>
                  <a:srgbClr val="225B4E"/>
                </a:solidFill>
              </a:rPr>
              <a:t>a</a:t>
            </a:r>
            <a:r>
              <a:rPr spc="-260" dirty="0">
                <a:solidFill>
                  <a:srgbClr val="225B4E"/>
                </a:solidFill>
              </a:rPr>
              <a:t> </a:t>
            </a:r>
            <a:r>
              <a:rPr spc="-125" dirty="0">
                <a:solidFill>
                  <a:srgbClr val="225B4E"/>
                </a:solidFill>
              </a:rPr>
              <a:t>la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180" dirty="0">
                <a:solidFill>
                  <a:srgbClr val="225B4E"/>
                </a:solidFill>
              </a:rPr>
              <a:t>Atención</a:t>
            </a:r>
            <a:r>
              <a:rPr spc="-245" dirty="0">
                <a:solidFill>
                  <a:srgbClr val="225B4E"/>
                </a:solidFill>
              </a:rPr>
              <a:t> </a:t>
            </a:r>
            <a:r>
              <a:rPr spc="-150" dirty="0">
                <a:solidFill>
                  <a:srgbClr val="225B4E"/>
                </a:solidFill>
              </a:rPr>
              <a:t>Hospitalaria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0948" y="2650235"/>
            <a:ext cx="2677668" cy="35707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8811" y="2650235"/>
            <a:ext cx="2682240" cy="35707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16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0413" y="1313179"/>
            <a:ext cx="8628380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95"/>
              </a:lnSpc>
            </a:pPr>
            <a:r>
              <a:rPr sz="2000" spc="-120" dirty="0" err="1">
                <a:solidFill>
                  <a:srgbClr val="225B4E"/>
                </a:solidFill>
              </a:rPr>
              <a:t>Lineamientos</a:t>
            </a:r>
            <a:r>
              <a:rPr sz="2000" spc="-225" dirty="0">
                <a:solidFill>
                  <a:srgbClr val="225B4E"/>
                </a:solidFill>
              </a:rPr>
              <a:t> </a:t>
            </a:r>
            <a:r>
              <a:rPr sz="2000" spc="-120" dirty="0">
                <a:solidFill>
                  <a:srgbClr val="225B4E"/>
                </a:solidFill>
              </a:rPr>
              <a:t>para</a:t>
            </a:r>
            <a:r>
              <a:rPr sz="2000" spc="-190" dirty="0">
                <a:solidFill>
                  <a:srgbClr val="225B4E"/>
                </a:solidFill>
              </a:rPr>
              <a:t> </a:t>
            </a:r>
            <a:r>
              <a:rPr sz="2000" spc="-90" dirty="0">
                <a:solidFill>
                  <a:srgbClr val="225B4E"/>
                </a:solidFill>
              </a:rPr>
              <a:t>la</a:t>
            </a:r>
            <a:r>
              <a:rPr sz="2000" spc="-180" dirty="0">
                <a:solidFill>
                  <a:srgbClr val="225B4E"/>
                </a:solidFill>
              </a:rPr>
              <a:t> </a:t>
            </a:r>
            <a:r>
              <a:rPr sz="2000" spc="-125" dirty="0">
                <a:solidFill>
                  <a:srgbClr val="225B4E"/>
                </a:solidFill>
              </a:rPr>
              <a:t>Atención</a:t>
            </a:r>
            <a:r>
              <a:rPr sz="2000" spc="-195" dirty="0">
                <a:solidFill>
                  <a:srgbClr val="225B4E"/>
                </a:solidFill>
              </a:rPr>
              <a:t> </a:t>
            </a:r>
            <a:r>
              <a:rPr sz="2000" spc="-130" dirty="0">
                <a:solidFill>
                  <a:srgbClr val="225B4E"/>
                </a:solidFill>
              </a:rPr>
              <a:t>de</a:t>
            </a:r>
            <a:r>
              <a:rPr sz="2000" spc="-185" dirty="0">
                <a:solidFill>
                  <a:srgbClr val="225B4E"/>
                </a:solidFill>
              </a:rPr>
              <a:t> </a:t>
            </a:r>
            <a:r>
              <a:rPr sz="2000" spc="-135" dirty="0">
                <a:solidFill>
                  <a:srgbClr val="225B4E"/>
                </a:solidFill>
              </a:rPr>
              <a:t>Emergencias</a:t>
            </a:r>
            <a:r>
              <a:rPr sz="2000" spc="-215" dirty="0">
                <a:solidFill>
                  <a:srgbClr val="225B4E"/>
                </a:solidFill>
              </a:rPr>
              <a:t> </a:t>
            </a:r>
            <a:r>
              <a:rPr sz="2000" spc="-100" dirty="0">
                <a:solidFill>
                  <a:srgbClr val="225B4E"/>
                </a:solidFill>
              </a:rPr>
              <a:t>por</a:t>
            </a:r>
            <a:r>
              <a:rPr sz="2000" spc="-180" dirty="0">
                <a:solidFill>
                  <a:srgbClr val="225B4E"/>
                </a:solidFill>
              </a:rPr>
              <a:t> </a:t>
            </a:r>
            <a:r>
              <a:rPr sz="2000" spc="-145" dirty="0">
                <a:solidFill>
                  <a:srgbClr val="225B4E"/>
                </a:solidFill>
              </a:rPr>
              <a:t>Infecciones</a:t>
            </a:r>
            <a:r>
              <a:rPr sz="2000" spc="-195" dirty="0">
                <a:solidFill>
                  <a:srgbClr val="225B4E"/>
                </a:solidFill>
              </a:rPr>
              <a:t> </a:t>
            </a:r>
            <a:r>
              <a:rPr sz="2000" spc="-130" dirty="0">
                <a:solidFill>
                  <a:srgbClr val="225B4E"/>
                </a:solidFill>
              </a:rPr>
              <a:t>Nosocomiales</a:t>
            </a:r>
            <a:endParaRPr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916939" y="1828800"/>
            <a:ext cx="10215245" cy="379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Los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tiempos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4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767070"/>
                </a:solidFill>
                <a:latin typeface="Tahoma"/>
                <a:cs typeface="Tahoma"/>
              </a:rPr>
              <a:t>notificación</a:t>
            </a:r>
            <a:r>
              <a:rPr sz="1500" spc="-14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para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este</a:t>
            </a:r>
            <a:r>
              <a:rPr sz="1500" spc="-14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evento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no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deben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exceder</a:t>
            </a:r>
            <a:r>
              <a:rPr sz="1500" spc="-12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las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80" dirty="0">
                <a:solidFill>
                  <a:srgbClr val="767070"/>
                </a:solidFill>
                <a:latin typeface="Tahoma"/>
                <a:cs typeface="Tahoma"/>
              </a:rPr>
              <a:t>24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horas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767070"/>
                </a:solidFill>
                <a:latin typeface="Tahoma"/>
                <a:cs typeface="Tahoma"/>
              </a:rPr>
              <a:t>e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informar</a:t>
            </a:r>
            <a:r>
              <a:rPr sz="1500" spc="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las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acciones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realizadas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en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un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767070"/>
                </a:solidFill>
                <a:latin typeface="Tahoma"/>
                <a:cs typeface="Tahoma"/>
              </a:rPr>
              <a:t>plazo </a:t>
            </a:r>
            <a:r>
              <a:rPr sz="1500" spc="-4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no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mayor</a:t>
            </a:r>
            <a:r>
              <a:rPr sz="1500" spc="-17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75" dirty="0">
                <a:solidFill>
                  <a:srgbClr val="767070"/>
                </a:solidFill>
                <a:latin typeface="Tahoma"/>
                <a:cs typeface="Tahoma"/>
              </a:rPr>
              <a:t>24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horas</a:t>
            </a:r>
            <a:r>
              <a:rPr sz="1500" spc="-17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en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767070"/>
                </a:solidFill>
                <a:latin typeface="Tahoma"/>
                <a:cs typeface="Tahoma"/>
              </a:rPr>
              <a:t>los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formatos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establecidos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en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767070"/>
                </a:solidFill>
                <a:latin typeface="Tahoma"/>
                <a:cs typeface="Tahoma"/>
              </a:rPr>
              <a:t>el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procedimiento</a:t>
            </a:r>
            <a:r>
              <a:rPr sz="1500" spc="-12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5" dirty="0">
                <a:solidFill>
                  <a:srgbClr val="767070"/>
                </a:solidFill>
                <a:latin typeface="Tahoma"/>
                <a:cs typeface="Tahoma"/>
              </a:rPr>
              <a:t>COS-DEPE-P-02-PGA.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Forma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tos</a:t>
            </a:r>
            <a:r>
              <a:rPr sz="1500" spc="-19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a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utilizar: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Forma</a:t>
            </a:r>
            <a:r>
              <a:rPr sz="1500" dirty="0">
                <a:solidFill>
                  <a:srgbClr val="767070"/>
                </a:solidFill>
                <a:latin typeface="Tahoma"/>
                <a:cs typeface="Tahoma"/>
              </a:rPr>
              <a:t>to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20" dirty="0">
                <a:solidFill>
                  <a:srgbClr val="767070"/>
                </a:solidFill>
                <a:latin typeface="Tahoma"/>
                <a:cs typeface="Tahoma"/>
              </a:rPr>
              <a:t>1: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info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rma</a:t>
            </a:r>
            <a:r>
              <a:rPr sz="1500" spc="5" dirty="0">
                <a:solidFill>
                  <a:srgbClr val="767070"/>
                </a:solidFill>
                <a:latin typeface="Tahoma"/>
                <a:cs typeface="Tahoma"/>
              </a:rPr>
              <a:t>ció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n</a:t>
            </a:r>
            <a:r>
              <a:rPr sz="1500" spc="-17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45" dirty="0">
                <a:solidFill>
                  <a:srgbClr val="767070"/>
                </a:solidFill>
                <a:latin typeface="Tahoma"/>
                <a:cs typeface="Tahoma"/>
              </a:rPr>
              <a:t>ge</a:t>
            </a:r>
            <a:r>
              <a:rPr sz="1500" spc="-55" dirty="0">
                <a:solidFill>
                  <a:srgbClr val="767070"/>
                </a:solidFill>
                <a:latin typeface="Tahoma"/>
                <a:cs typeface="Tahoma"/>
              </a:rPr>
              <a:t>n</a:t>
            </a:r>
            <a:r>
              <a:rPr sz="1500" spc="-40" dirty="0">
                <a:solidFill>
                  <a:srgbClr val="767070"/>
                </a:solidFill>
                <a:latin typeface="Tahoma"/>
                <a:cs typeface="Tahoma"/>
              </a:rPr>
              <a:t>e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r</a:t>
            </a:r>
            <a:r>
              <a:rPr sz="1500" dirty="0">
                <a:solidFill>
                  <a:srgbClr val="767070"/>
                </a:solidFill>
                <a:latin typeface="Tahoma"/>
                <a:cs typeface="Tahoma"/>
              </a:rPr>
              <a:t>al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767070"/>
                </a:solidFill>
                <a:latin typeface="Tahoma"/>
                <a:cs typeface="Tahoma"/>
              </a:rPr>
              <a:t>s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obre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767070"/>
                </a:solidFill>
                <a:latin typeface="Tahoma"/>
                <a:cs typeface="Tahoma"/>
              </a:rPr>
              <a:t>el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40" dirty="0">
                <a:solidFill>
                  <a:srgbClr val="767070"/>
                </a:solidFill>
                <a:latin typeface="Tahoma"/>
                <a:cs typeface="Tahoma"/>
              </a:rPr>
              <a:t>eve</a:t>
            </a:r>
            <a:r>
              <a:rPr sz="1500" spc="-55" dirty="0">
                <a:solidFill>
                  <a:srgbClr val="767070"/>
                </a:solidFill>
                <a:latin typeface="Tahoma"/>
                <a:cs typeface="Tahoma"/>
              </a:rPr>
              <a:t>n</a:t>
            </a:r>
            <a:r>
              <a:rPr sz="1500" dirty="0">
                <a:solidFill>
                  <a:srgbClr val="767070"/>
                </a:solidFill>
                <a:latin typeface="Tahoma"/>
                <a:cs typeface="Tahoma"/>
              </a:rPr>
              <a:t>to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Formato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20" dirty="0">
                <a:solidFill>
                  <a:srgbClr val="767070"/>
                </a:solidFill>
                <a:latin typeface="Tahoma"/>
                <a:cs typeface="Tahoma"/>
              </a:rPr>
              <a:t>3:</a:t>
            </a:r>
            <a:r>
              <a:rPr sz="1500" spc="14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reporte</a:t>
            </a:r>
            <a:r>
              <a:rPr sz="1500" spc="-13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acciones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protección</a:t>
            </a:r>
            <a:r>
              <a:rPr sz="1500" spc="-13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contra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riesgos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sanitarios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Formato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14" dirty="0">
                <a:solidFill>
                  <a:srgbClr val="767070"/>
                </a:solidFill>
                <a:latin typeface="Tahoma"/>
                <a:cs typeface="Tahoma"/>
              </a:rPr>
              <a:t>4: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reporte</a:t>
            </a:r>
            <a:r>
              <a:rPr sz="1500" spc="-14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toma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muestra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767070"/>
                </a:solidFill>
                <a:latin typeface="Tahoma"/>
                <a:cs typeface="Tahoma"/>
              </a:rPr>
              <a:t>y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resultados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análisis</a:t>
            </a:r>
            <a:endParaRPr sz="1500">
              <a:latin typeface="Tahoma"/>
              <a:cs typeface="Tahoma"/>
            </a:endParaRPr>
          </a:p>
          <a:p>
            <a:pPr marL="927100" marR="680085" indent="38100">
              <a:lnSpc>
                <a:spcPct val="195300"/>
              </a:lnSpc>
              <a:spcBef>
                <a:spcPts val="270"/>
              </a:spcBef>
            </a:pPr>
            <a:r>
              <a:rPr sz="1500" spc="-65" dirty="0">
                <a:solidFill>
                  <a:srgbClr val="767070"/>
                </a:solidFill>
                <a:latin typeface="Tahoma"/>
                <a:cs typeface="Tahoma"/>
              </a:rPr>
              <a:t>4a.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Reporte</a:t>
            </a:r>
            <a:r>
              <a:rPr sz="1500" spc="-13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muestras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para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análisis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por</a:t>
            </a:r>
            <a:r>
              <a:rPr sz="1500" spc="-15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método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767070"/>
                </a:solidFill>
                <a:latin typeface="Tahoma"/>
                <a:cs typeface="Tahoma"/>
              </a:rPr>
              <a:t>colilert</a:t>
            </a:r>
            <a:r>
              <a:rPr sz="1500" spc="-13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45" dirty="0">
                <a:solidFill>
                  <a:srgbClr val="767070"/>
                </a:solidFill>
                <a:latin typeface="Tahoma"/>
                <a:cs typeface="Tahoma"/>
              </a:rPr>
              <a:t>(para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análisis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4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muestras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en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767070"/>
                </a:solidFill>
                <a:latin typeface="Tahoma"/>
                <a:cs typeface="Tahoma"/>
              </a:rPr>
              <a:t>el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centro</a:t>
            </a:r>
            <a:r>
              <a:rPr sz="1500" spc="-13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operativo). </a:t>
            </a:r>
            <a:r>
              <a:rPr sz="1500" spc="-4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55" dirty="0">
                <a:solidFill>
                  <a:srgbClr val="767070"/>
                </a:solidFill>
                <a:latin typeface="Tahoma"/>
                <a:cs typeface="Tahoma"/>
              </a:rPr>
              <a:t>4b.</a:t>
            </a:r>
            <a:r>
              <a:rPr sz="1500" spc="-17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Reporte</a:t>
            </a:r>
            <a:r>
              <a:rPr sz="1500" spc="-13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toma</a:t>
            </a:r>
            <a:r>
              <a:rPr sz="1500" spc="-18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muestras</a:t>
            </a:r>
            <a:r>
              <a:rPr sz="1500" spc="-17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para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análisis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laboratorio.</a:t>
            </a:r>
            <a:endParaRPr sz="15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1465"/>
              </a:spcBef>
            </a:pP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Formato</a:t>
            </a:r>
            <a:r>
              <a:rPr sz="1500" spc="-18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14" dirty="0">
                <a:solidFill>
                  <a:srgbClr val="767070"/>
                </a:solidFill>
                <a:latin typeface="Tahoma"/>
                <a:cs typeface="Tahoma"/>
              </a:rPr>
              <a:t>5: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Encuesta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para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767070"/>
                </a:solidFill>
                <a:latin typeface="Tahoma"/>
                <a:cs typeface="Tahoma"/>
              </a:rPr>
              <a:t>levantamiento</a:t>
            </a:r>
            <a:r>
              <a:rPr sz="1500" spc="-13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información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767070"/>
                </a:solidFill>
                <a:latin typeface="Tahoma"/>
                <a:cs typeface="Tahoma"/>
              </a:rPr>
              <a:t>de</a:t>
            </a:r>
            <a:r>
              <a:rPr sz="1500" spc="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brotes</a:t>
            </a:r>
            <a:r>
              <a:rPr sz="1500" spc="-15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767070"/>
                </a:solidFill>
                <a:latin typeface="Tahoma"/>
                <a:cs typeface="Tahoma"/>
              </a:rPr>
              <a:t>por</a:t>
            </a:r>
            <a:r>
              <a:rPr sz="1500" spc="-160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767070"/>
                </a:solidFill>
                <a:latin typeface="Tahoma"/>
                <a:cs typeface="Tahoma"/>
              </a:rPr>
              <a:t>enfermedades</a:t>
            </a:r>
            <a:r>
              <a:rPr sz="1500" spc="-13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767070"/>
                </a:solidFill>
                <a:latin typeface="Tahoma"/>
                <a:cs typeface="Tahoma"/>
              </a:rPr>
              <a:t>infecciosas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767070"/>
                </a:solidFill>
                <a:latin typeface="Tahoma"/>
                <a:cs typeface="Tahoma"/>
              </a:rPr>
              <a:t>y/o</a:t>
            </a:r>
            <a:r>
              <a:rPr sz="1500" spc="-165" dirty="0">
                <a:solidFill>
                  <a:srgbClr val="767070"/>
                </a:solidFill>
                <a:latin typeface="Tahoma"/>
                <a:cs typeface="Tahoma"/>
              </a:rPr>
              <a:t> </a:t>
            </a:r>
            <a:r>
              <a:rPr sz="1500" spc="-40" dirty="0">
                <a:solidFill>
                  <a:srgbClr val="767070"/>
                </a:solidFill>
                <a:latin typeface="Tahoma"/>
                <a:cs typeface="Tahoma"/>
              </a:rPr>
              <a:t>emergentes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16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7920" y="1255903"/>
            <a:ext cx="5842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>
                <a:solidFill>
                  <a:srgbClr val="225B4E"/>
                </a:solidFill>
              </a:rPr>
              <a:t>Inv</a:t>
            </a:r>
            <a:r>
              <a:rPr spc="-275" dirty="0">
                <a:solidFill>
                  <a:srgbClr val="225B4E"/>
                </a:solidFill>
              </a:rPr>
              <a:t>e</a:t>
            </a:r>
            <a:r>
              <a:rPr spc="-165" dirty="0">
                <a:solidFill>
                  <a:srgbClr val="225B4E"/>
                </a:solidFill>
              </a:rPr>
              <a:t>stigación</a:t>
            </a:r>
            <a:r>
              <a:rPr spc="-220" dirty="0">
                <a:solidFill>
                  <a:srgbClr val="225B4E"/>
                </a:solidFill>
              </a:rPr>
              <a:t> </a:t>
            </a:r>
            <a:r>
              <a:rPr spc="-190" dirty="0">
                <a:solidFill>
                  <a:srgbClr val="225B4E"/>
                </a:solidFill>
              </a:rPr>
              <a:t>de</a:t>
            </a:r>
            <a:r>
              <a:rPr spc="-250" dirty="0">
                <a:solidFill>
                  <a:srgbClr val="225B4E"/>
                </a:solidFill>
              </a:rPr>
              <a:t> </a:t>
            </a:r>
            <a:r>
              <a:rPr spc="-210" dirty="0">
                <a:solidFill>
                  <a:srgbClr val="225B4E"/>
                </a:solidFill>
              </a:rPr>
              <a:t>Caso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195" dirty="0">
                <a:solidFill>
                  <a:srgbClr val="225B4E"/>
                </a:solidFill>
              </a:rPr>
              <a:t>a</a:t>
            </a:r>
            <a:r>
              <a:rPr spc="-114" dirty="0">
                <a:solidFill>
                  <a:srgbClr val="225B4E"/>
                </a:solidFill>
              </a:rPr>
              <a:t>isl</a:t>
            </a:r>
            <a:r>
              <a:rPr spc="-180" dirty="0">
                <a:solidFill>
                  <a:srgbClr val="225B4E"/>
                </a:solidFill>
              </a:rPr>
              <a:t>a</a:t>
            </a:r>
            <a:r>
              <a:rPr spc="-170" dirty="0">
                <a:solidFill>
                  <a:srgbClr val="225B4E"/>
                </a:solidFill>
              </a:rPr>
              <a:t>do</a:t>
            </a:r>
            <a:r>
              <a:rPr spc="-254" dirty="0">
                <a:solidFill>
                  <a:srgbClr val="225B4E"/>
                </a:solidFill>
              </a:rPr>
              <a:t> </a:t>
            </a:r>
            <a:r>
              <a:rPr spc="-180" dirty="0">
                <a:solidFill>
                  <a:srgbClr val="225B4E"/>
                </a:solidFill>
              </a:rPr>
              <a:t>o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204" dirty="0">
                <a:solidFill>
                  <a:srgbClr val="225B4E"/>
                </a:solidFill>
              </a:rPr>
              <a:t>B</a:t>
            </a:r>
            <a:r>
              <a:rPr spc="-125" dirty="0">
                <a:solidFill>
                  <a:srgbClr val="225B4E"/>
                </a:solidFill>
              </a:rPr>
              <a:t>r</a:t>
            </a:r>
            <a:r>
              <a:rPr spc="-165" dirty="0">
                <a:solidFill>
                  <a:srgbClr val="225B4E"/>
                </a:solidFill>
              </a:rPr>
              <a:t>ote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939925"/>
            <a:ext cx="10360025" cy="44983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500" spc="-55" dirty="0">
                <a:solidFill>
                  <a:srgbClr val="6E7170"/>
                </a:solidFill>
                <a:latin typeface="Tahoma"/>
                <a:cs typeface="Tahoma"/>
              </a:rPr>
              <a:t>Ide</a:t>
            </a:r>
            <a:r>
              <a:rPr sz="1500" spc="-75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tif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icar</a:t>
            </a:r>
            <a:r>
              <a:rPr sz="15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á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500" spc="-40" dirty="0">
                <a:solidFill>
                  <a:srgbClr val="6E7170"/>
                </a:solidFill>
                <a:latin typeface="Tahoma"/>
                <a:cs typeface="Tahoma"/>
              </a:rPr>
              <a:t>ea</a:t>
            </a:r>
            <a:r>
              <a:rPr sz="15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olucra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500" spc="-40" dirty="0">
                <a:solidFill>
                  <a:srgbClr val="6E7170"/>
                </a:solidFill>
                <a:latin typeface="Tahoma"/>
                <a:cs typeface="Tahoma"/>
              </a:rPr>
              <a:t>Revisar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procedimiento</a:t>
            </a:r>
            <a:r>
              <a:rPr sz="15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interno</a:t>
            </a:r>
            <a:r>
              <a:rPr sz="15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atención</a:t>
            </a:r>
            <a:r>
              <a:rPr sz="15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infecciones</a:t>
            </a:r>
            <a:r>
              <a:rPr sz="15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nosocomiales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on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ta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ar</a:t>
            </a:r>
            <a:r>
              <a:rPr sz="15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aislamien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5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5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p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acient</a:t>
            </a:r>
            <a:r>
              <a:rPr sz="1500" spc="-45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6E7170"/>
                </a:solidFill>
                <a:latin typeface="Tahoma"/>
                <a:cs typeface="Tahoma"/>
              </a:rPr>
              <a:t>Solicitar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procedimiento</a:t>
            </a:r>
            <a:r>
              <a:rPr sz="15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5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registros</a:t>
            </a:r>
            <a:r>
              <a:rPr sz="15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sanitización</a:t>
            </a:r>
            <a:r>
              <a:rPr sz="15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45" dirty="0">
                <a:solidFill>
                  <a:srgbClr val="6E7170"/>
                </a:solidFill>
                <a:latin typeface="Tahoma"/>
                <a:cs typeface="Tahoma"/>
              </a:rPr>
              <a:t>áreas,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instrumental</a:t>
            </a:r>
            <a:r>
              <a:rPr sz="15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5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equipo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Constatar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áreas</a:t>
            </a:r>
            <a:r>
              <a:rPr sz="1500" spc="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aislamiento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estén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abastecidas</a:t>
            </a:r>
            <a:r>
              <a:rPr sz="1500" spc="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función</a:t>
            </a:r>
            <a:r>
              <a:rPr sz="1500" spc="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1500" spc="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número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pacientes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constatar</a:t>
            </a:r>
            <a:r>
              <a:rPr sz="1500" spc="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condiciones</a:t>
            </a:r>
            <a:endParaRPr sz="15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sanitarias</a:t>
            </a:r>
            <a:endParaRPr sz="1500">
              <a:latin typeface="Tahoma"/>
              <a:cs typeface="Tahoma"/>
            </a:endParaRPr>
          </a:p>
          <a:p>
            <a:pPr marL="355600" marR="8255" indent="-343535">
              <a:lnSpc>
                <a:spcPct val="100000"/>
              </a:lnSpc>
              <a:spcBef>
                <a:spcPts val="1000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Constatar</a:t>
            </a:r>
            <a:r>
              <a:rPr sz="1500" spc="2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instalación</a:t>
            </a:r>
            <a:r>
              <a:rPr sz="1500" spc="2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1500" spc="2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Comité</a:t>
            </a:r>
            <a:r>
              <a:rPr sz="1500" spc="2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2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infecciones</a:t>
            </a:r>
            <a:r>
              <a:rPr sz="1500" spc="2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nosocomiales</a:t>
            </a:r>
            <a:r>
              <a:rPr sz="1500" spc="2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conocer</a:t>
            </a:r>
            <a:r>
              <a:rPr sz="1500" spc="2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acuerdos</a:t>
            </a:r>
            <a:r>
              <a:rPr sz="1500" spc="2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500" spc="2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implementación</a:t>
            </a:r>
            <a:r>
              <a:rPr sz="1500" spc="2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2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actividades </a:t>
            </a:r>
            <a:r>
              <a:rPr sz="1500" spc="-4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coordinadas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995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500" spc="-40" dirty="0">
                <a:solidFill>
                  <a:srgbClr val="6E7170"/>
                </a:solidFill>
                <a:latin typeface="Tahoma"/>
                <a:cs typeface="Tahoma"/>
              </a:rPr>
              <a:t>Revisar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antecedentes</a:t>
            </a:r>
            <a:r>
              <a:rPr sz="15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otros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eventos</a:t>
            </a:r>
            <a:r>
              <a:rPr sz="15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5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infección</a:t>
            </a:r>
            <a:r>
              <a:rPr sz="15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nosocomial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5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similares</a:t>
            </a:r>
            <a:endParaRPr sz="1500">
              <a:latin typeface="Tahoma"/>
              <a:cs typeface="Tahoma"/>
            </a:endParaRPr>
          </a:p>
          <a:p>
            <a:pPr marL="355600" marR="7620" indent="-343535">
              <a:lnSpc>
                <a:spcPct val="100000"/>
              </a:lnSpc>
              <a:spcBef>
                <a:spcPts val="1010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6E7170"/>
                </a:solidFill>
                <a:latin typeface="Tahoma"/>
                <a:cs typeface="Tahoma"/>
              </a:rPr>
              <a:t>Solicitar</a:t>
            </a:r>
            <a:r>
              <a:rPr sz="1500" spc="3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estudio</a:t>
            </a:r>
            <a:r>
              <a:rPr sz="1500" spc="3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epidemiológico</a:t>
            </a:r>
            <a:r>
              <a:rPr sz="1500" spc="3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3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caso</a:t>
            </a:r>
            <a:r>
              <a:rPr sz="1500" spc="3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500" spc="3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identificar</a:t>
            </a:r>
            <a:r>
              <a:rPr sz="1500" spc="3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agente</a:t>
            </a:r>
            <a:r>
              <a:rPr sz="1500" spc="3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causal,</a:t>
            </a:r>
            <a:r>
              <a:rPr sz="1500" spc="3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probable</a:t>
            </a:r>
            <a:r>
              <a:rPr sz="1500" spc="3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origen</a:t>
            </a:r>
            <a:r>
              <a:rPr sz="1500" spc="3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3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contaminación</a:t>
            </a:r>
            <a:r>
              <a:rPr sz="1500" spc="3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500" spc="3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lograr </a:t>
            </a:r>
            <a:r>
              <a:rPr sz="1500" spc="-4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determinar</a:t>
            </a:r>
            <a:r>
              <a:rPr sz="15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factor</a:t>
            </a:r>
            <a:r>
              <a:rPr sz="15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común</a:t>
            </a:r>
            <a:r>
              <a:rPr sz="15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infección</a:t>
            </a:r>
            <a:endParaRPr sz="15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6E7170"/>
                </a:solidFill>
                <a:latin typeface="Tahoma"/>
                <a:cs typeface="Tahoma"/>
              </a:rPr>
              <a:t>Solicitar</a:t>
            </a:r>
            <a:r>
              <a:rPr sz="1500" spc="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resultados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laboratorio</a:t>
            </a:r>
            <a:r>
              <a:rPr sz="1500" spc="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6E7170"/>
                </a:solidFill>
                <a:latin typeface="Tahoma"/>
                <a:cs typeface="Tahoma"/>
              </a:rPr>
              <a:t>cultivos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microbiológicos</a:t>
            </a:r>
            <a:r>
              <a:rPr sz="1500" spc="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pacientes</a:t>
            </a:r>
            <a:r>
              <a:rPr sz="1500" spc="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sospechosos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5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involucrados</a:t>
            </a:r>
            <a:r>
              <a:rPr sz="1500" spc="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500" spc="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procesos </a:t>
            </a:r>
            <a:r>
              <a:rPr sz="1500" spc="-4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similares</a:t>
            </a:r>
            <a:endParaRPr sz="15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AutoNum type="arabicPeriod" startAt="6"/>
              <a:tabLst>
                <a:tab pos="356235" algn="l"/>
              </a:tabLst>
            </a:pPr>
            <a:r>
              <a:rPr sz="1500" dirty="0">
                <a:solidFill>
                  <a:srgbClr val="6E7170"/>
                </a:solidFill>
                <a:latin typeface="Tahoma"/>
                <a:cs typeface="Tahoma"/>
              </a:rPr>
              <a:t>Solicitar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resultados</a:t>
            </a:r>
            <a:r>
              <a:rPr sz="15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6E7170"/>
                </a:solidFill>
                <a:latin typeface="Tahoma"/>
                <a:cs typeface="Tahoma"/>
              </a:rPr>
              <a:t>laboratorio</a:t>
            </a:r>
            <a:r>
              <a:rPr sz="15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5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superficies</a:t>
            </a:r>
            <a:r>
              <a:rPr sz="15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30" dirty="0">
                <a:solidFill>
                  <a:srgbClr val="6E7170"/>
                </a:solidFill>
                <a:latin typeface="Tahoma"/>
                <a:cs typeface="Tahoma"/>
              </a:rPr>
              <a:t>vivas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5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inertes</a:t>
            </a:r>
            <a:r>
              <a:rPr sz="15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5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15" dirty="0">
                <a:solidFill>
                  <a:srgbClr val="6E7170"/>
                </a:solidFill>
                <a:latin typeface="Tahoma"/>
                <a:cs typeface="Tahoma"/>
              </a:rPr>
              <a:t>otros</a:t>
            </a:r>
            <a:r>
              <a:rPr sz="15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estudios</a:t>
            </a:r>
            <a:r>
              <a:rPr sz="15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6E7170"/>
                </a:solidFill>
                <a:latin typeface="Tahoma"/>
                <a:cs typeface="Tahoma"/>
              </a:rPr>
              <a:t>asociados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742" y="1210436"/>
            <a:ext cx="76841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Acciones</a:t>
            </a:r>
            <a:r>
              <a:rPr spc="-245" dirty="0"/>
              <a:t> </a:t>
            </a:r>
            <a:r>
              <a:rPr spc="-190" dirty="0"/>
              <a:t>de</a:t>
            </a:r>
            <a:r>
              <a:rPr spc="-254" dirty="0"/>
              <a:t> </a:t>
            </a:r>
            <a:r>
              <a:rPr spc="-160" dirty="0"/>
              <a:t>Protección</a:t>
            </a:r>
            <a:r>
              <a:rPr spc="-220" dirty="0"/>
              <a:t> </a:t>
            </a:r>
            <a:r>
              <a:rPr spc="-160" dirty="0"/>
              <a:t>contra</a:t>
            </a:r>
            <a:r>
              <a:rPr spc="-245" dirty="0"/>
              <a:t> </a:t>
            </a:r>
            <a:r>
              <a:rPr spc="-210" dirty="0"/>
              <a:t>Riesgos</a:t>
            </a:r>
            <a:r>
              <a:rPr spc="-245" dirty="0"/>
              <a:t> </a:t>
            </a:r>
            <a:r>
              <a:rPr spc="-155" dirty="0"/>
              <a:t>Sanitarios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1578" y="2308781"/>
            <a:ext cx="7984490" cy="1739264"/>
            <a:chOff x="2101578" y="2308781"/>
            <a:chExt cx="7984490" cy="173926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78" y="2308781"/>
              <a:ext cx="7984270" cy="1739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940" y="2394204"/>
              <a:ext cx="7816596" cy="15712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13558" y="2426335"/>
            <a:ext cx="57429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calidad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sanitaria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humano</a:t>
            </a:r>
            <a:endParaRPr sz="1600">
              <a:latin typeface="Arial"/>
              <a:cs typeface="Arial"/>
            </a:endParaRPr>
          </a:p>
          <a:p>
            <a:pPr marL="756285" indent="-332740">
              <a:lnSpc>
                <a:spcPct val="100000"/>
              </a:lnSpc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b="1" spc="-2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onitoreos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clor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bre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idu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167765" lvl="1" indent="-287020">
              <a:lnSpc>
                <a:spcPct val="100000"/>
              </a:lnSpc>
              <a:buFont typeface="Wingdings"/>
              <a:buChar char=""/>
              <a:tabLst>
                <a:tab pos="1167765" algn="l"/>
                <a:tab pos="1168400" algn="l"/>
              </a:tabLst>
            </a:pP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Sistemas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2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167765" lvl="1" indent="-287020">
              <a:lnSpc>
                <a:spcPct val="100000"/>
              </a:lnSpc>
              <a:buFont typeface="Wingdings"/>
              <a:buChar char=""/>
              <a:tabLst>
                <a:tab pos="1167765" algn="l"/>
                <a:tab pos="1168400" algn="l"/>
              </a:tabLst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sito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endParaRPr sz="1600">
              <a:latin typeface="Arial"/>
              <a:cs typeface="Arial"/>
            </a:endParaRPr>
          </a:p>
          <a:p>
            <a:pPr marL="1167765" lvl="1" indent="-287020">
              <a:lnSpc>
                <a:spcPct val="100000"/>
              </a:lnSpc>
              <a:buFont typeface="Wingdings"/>
              <a:buChar char=""/>
              <a:tabLst>
                <a:tab pos="1167765" algn="l"/>
                <a:tab pos="1168400" algn="l"/>
              </a:tabLst>
            </a:pP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tecimiento</a:t>
            </a:r>
            <a:endParaRPr sz="1600">
              <a:latin typeface="Arial"/>
              <a:cs typeface="Arial"/>
            </a:endParaRPr>
          </a:p>
          <a:p>
            <a:pPr marL="1167765" lvl="1" indent="-287020">
              <a:lnSpc>
                <a:spcPct val="100000"/>
              </a:lnSpc>
              <a:buFont typeface="Wingdings"/>
              <a:buChar char=""/>
              <a:tabLst>
                <a:tab pos="1167765" algn="l"/>
                <a:tab pos="1168400" algn="l"/>
              </a:tabLst>
            </a:pP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uip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infec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4999" y="4520118"/>
            <a:ext cx="8056245" cy="1739264"/>
            <a:chOff x="2064999" y="4520118"/>
            <a:chExt cx="8056245" cy="173926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999" y="4520118"/>
              <a:ext cx="8055905" cy="1739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0363" y="4605528"/>
              <a:ext cx="7888224" cy="15712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31517" y="4638802"/>
            <a:ext cx="735774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calidad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sanitaria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Alimentos</a:t>
            </a:r>
            <a:endParaRPr sz="1600">
              <a:latin typeface="Arial"/>
              <a:cs typeface="Arial"/>
            </a:endParaRPr>
          </a:p>
          <a:p>
            <a:pPr marL="121348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"/>
              <a:tabLst>
                <a:tab pos="1259205" algn="l"/>
                <a:tab pos="1259840" algn="l"/>
              </a:tabLst>
            </a:pPr>
            <a:r>
              <a:rPr dirty="0"/>
              <a:t>	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Evaluar condiciones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sanitarias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áreas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preparación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alimentos,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acondicionamiento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alimentos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vis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áre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omplementa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ias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alm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nto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mater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primas,</a:t>
            </a:r>
            <a:endParaRPr sz="16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produ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cto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2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nados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etc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orcio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fomento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nitar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1578" y="1630606"/>
            <a:ext cx="7984490" cy="2231390"/>
            <a:chOff x="2101578" y="1630606"/>
            <a:chExt cx="7984490" cy="2231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78" y="1630606"/>
              <a:ext cx="7984270" cy="22312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940" y="1716023"/>
              <a:ext cx="7816596" cy="20634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67839" y="1747519"/>
            <a:ext cx="757300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vid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ami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sico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ruta,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manejo,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disposición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confinamiento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RPBI</a:t>
            </a:r>
            <a:endParaRPr sz="1600">
              <a:latin typeface="Arial"/>
              <a:cs typeface="Arial"/>
            </a:endParaRPr>
          </a:p>
          <a:p>
            <a:pPr marL="1259205" indent="-332740">
              <a:lnSpc>
                <a:spcPct val="100000"/>
              </a:lnSpc>
              <a:buFont typeface="Wingdings"/>
              <a:buChar char=""/>
              <a:tabLst>
                <a:tab pos="1259205" algn="l"/>
                <a:tab pos="1259840" algn="l"/>
              </a:tabLst>
            </a:pP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alu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ció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iduo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213485" marR="485140" indent="-287020">
              <a:lnSpc>
                <a:spcPts val="1910"/>
              </a:lnSpc>
              <a:spcBef>
                <a:spcPts val="75"/>
              </a:spcBef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Seleccionar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punto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muestreo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toma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prueba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rápida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determinar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coliformes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totales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4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6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30" dirty="0">
                <a:solidFill>
                  <a:srgbClr val="FFFFFF"/>
                </a:solidFill>
                <a:latin typeface="Arial"/>
                <a:cs typeface="Arial"/>
              </a:rPr>
              <a:t>coli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ts val="187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Proporcionar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pláticas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saneamiento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básico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aplicación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medidas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seguridad</a:t>
            </a:r>
            <a:r>
              <a:rPr sz="160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garantizar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disminución</a:t>
            </a:r>
            <a:endParaRPr sz="16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riegos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sanitarios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imperantes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01578" y="4326558"/>
            <a:ext cx="7984490" cy="1492250"/>
            <a:chOff x="2101578" y="4326558"/>
            <a:chExt cx="7984490" cy="14922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578" y="4326558"/>
              <a:ext cx="7984270" cy="14921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6940" y="4411980"/>
              <a:ext cx="7816596" cy="13243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67839" y="4444365"/>
            <a:ext cx="75399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Generalidades</a:t>
            </a:r>
            <a:endParaRPr sz="1600">
              <a:latin typeface="Arial"/>
              <a:cs typeface="Arial"/>
            </a:endParaRPr>
          </a:p>
          <a:p>
            <a:pPr marL="1213485" marR="72390" indent="-287020">
              <a:lnSpc>
                <a:spcPts val="1920"/>
              </a:lnSpc>
              <a:spcBef>
                <a:spcPts val="60"/>
              </a:spcBef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i="1" spc="-145" dirty="0">
                <a:solidFill>
                  <a:srgbClr val="FFFFFF"/>
                </a:solidFill>
                <a:latin typeface="Arial"/>
                <a:cs typeface="Arial"/>
              </a:rPr>
              <a:t>Realizar </a:t>
            </a:r>
            <a:r>
              <a:rPr sz="1600" b="1" i="1" spc="-160" dirty="0">
                <a:solidFill>
                  <a:srgbClr val="FFFFFF"/>
                </a:solidFill>
                <a:latin typeface="Arial"/>
                <a:cs typeface="Arial"/>
              </a:rPr>
              <a:t>seguimiento </a:t>
            </a:r>
            <a:r>
              <a:rPr sz="1600" b="1" i="1" spc="-16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b="1" i="1" spc="-155" dirty="0">
                <a:solidFill>
                  <a:srgbClr val="FFFFFF"/>
                </a:solidFill>
                <a:latin typeface="Arial"/>
                <a:cs typeface="Arial"/>
              </a:rPr>
              <a:t>conclusión hasta 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6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600" b="1" i="1" spc="-155" dirty="0">
                <a:solidFill>
                  <a:srgbClr val="FFFFFF"/>
                </a:solidFill>
                <a:latin typeface="Arial"/>
                <a:cs typeface="Arial"/>
              </a:rPr>
              <a:t>confirme 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8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FFFFFF"/>
                </a:solidFill>
                <a:latin typeface="Arial"/>
                <a:cs typeface="Arial"/>
              </a:rPr>
              <a:t>existen 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casos </a:t>
            </a:r>
            <a:r>
              <a:rPr sz="1600" b="1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i="1" spc="-1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40" dirty="0">
                <a:solidFill>
                  <a:srgbClr val="FFFFFF"/>
                </a:solidFill>
                <a:latin typeface="Arial"/>
                <a:cs typeface="Arial"/>
              </a:rPr>
              <a:t>inclu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i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i="1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i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i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i="1" spc="-150" dirty="0">
                <a:solidFill>
                  <a:srgbClr val="FFFFFF"/>
                </a:solidFill>
                <a:latin typeface="Arial"/>
                <a:cs typeface="Arial"/>
              </a:rPr>
              <a:t>ultados</a:t>
            </a:r>
            <a:r>
              <a:rPr sz="16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sz="1600" b="1" i="1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i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i="1" spc="-13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b="1" i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i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i="1" spc="-13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endParaRPr sz="1600">
              <a:latin typeface="Arial"/>
              <a:cs typeface="Arial"/>
            </a:endParaRPr>
          </a:p>
          <a:p>
            <a:pPr marL="1259205" indent="-332740">
              <a:lnSpc>
                <a:spcPts val="1870"/>
              </a:lnSpc>
              <a:buFont typeface="Wingdings"/>
              <a:buChar char=""/>
              <a:tabLst>
                <a:tab pos="1259205" algn="l"/>
                <a:tab pos="1259840" algn="l"/>
              </a:tabLst>
            </a:pP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vez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subsanada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emergencia,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continuar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vigilancia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sanitaria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1600">
              <a:latin typeface="Arial"/>
              <a:cs typeface="Arial"/>
            </a:endParaRPr>
          </a:p>
          <a:p>
            <a:pPr marL="1213485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informe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detallado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evento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involucre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epidemiológica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6772" y="2183892"/>
            <a:ext cx="7458456" cy="41026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88263"/>
            <a:ext cx="106679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95"/>
              </a:spcBef>
            </a:pPr>
            <a:r>
              <a:rPr spc="-195" dirty="0" err="1"/>
              <a:t>Acciones</a:t>
            </a:r>
            <a:r>
              <a:rPr spc="-254" dirty="0"/>
              <a:t> </a:t>
            </a:r>
            <a:r>
              <a:rPr spc="-165" dirty="0" err="1"/>
              <a:t>preventivas</a:t>
            </a:r>
            <a:r>
              <a:rPr spc="-165" dirty="0"/>
              <a:t> </a:t>
            </a:r>
            <a:r>
              <a:rPr lang="es-MX" spc="-165" dirty="0"/>
              <a:t>en eventos de </a:t>
            </a:r>
            <a:r>
              <a:rPr spc="-805" dirty="0"/>
              <a:t> </a:t>
            </a:r>
            <a:r>
              <a:rPr lang="es-MX" spc="-175" dirty="0"/>
              <a:t>c</a:t>
            </a:r>
            <a:r>
              <a:rPr spc="-175" dirty="0" err="1"/>
              <a:t>oncentraciones</a:t>
            </a:r>
            <a:r>
              <a:rPr spc="-240" dirty="0"/>
              <a:t> </a:t>
            </a:r>
            <a:r>
              <a:rPr spc="-190" dirty="0"/>
              <a:t>masivas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5232" y="3962400"/>
            <a:ext cx="9239250" cy="1945639"/>
            <a:chOff x="1475232" y="4521708"/>
            <a:chExt cx="9239250" cy="19456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232" y="4521708"/>
              <a:ext cx="9239250" cy="19453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240" y="4585716"/>
              <a:ext cx="9111996" cy="18181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2519" y="3505200"/>
            <a:ext cx="8959850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solidFill>
                  <a:srgbClr val="9A0036"/>
                </a:solidFill>
                <a:latin typeface="Tahoma"/>
                <a:cs typeface="Tahoma"/>
              </a:rPr>
              <a:t>Organización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MX" sz="1700" dirty="0">
              <a:latin typeface="Tahoma"/>
              <a:cs typeface="Tahoma"/>
            </a:endParaRPr>
          </a:p>
          <a:p>
            <a:pPr marL="19685" marR="5080">
              <a:lnSpc>
                <a:spcPct val="100000"/>
              </a:lnSpc>
            </a:pP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es-MX" sz="1600" spc="-15" dirty="0">
                <a:solidFill>
                  <a:srgbClr val="FFFFFF"/>
                </a:solidFill>
                <a:latin typeface="Tahoma"/>
                <a:cs typeface="Tahoma"/>
              </a:rPr>
              <a:t> autoridad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responsable,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organizadora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40" dirty="0">
                <a:solidFill>
                  <a:srgbClr val="FFFFFF"/>
                </a:solidFill>
                <a:latin typeface="Tahoma"/>
                <a:cs typeface="Tahoma"/>
              </a:rPr>
              <a:t>y/o</a:t>
            </a:r>
            <a:r>
              <a:rPr lang="es-MX"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competente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comunicará</a:t>
            </a:r>
            <a:r>
              <a:rPr lang="es-MX"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MX"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15" dirty="0">
                <a:solidFill>
                  <a:srgbClr val="FFFFFF"/>
                </a:solidFill>
                <a:latin typeface="Tahoma"/>
                <a:cs typeface="Tahoma"/>
              </a:rPr>
              <a:t>realización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1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evento</a:t>
            </a:r>
            <a:r>
              <a:rPr lang="es-MX" sz="1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s-MX"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es-MX" sz="1600" spc="-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otras</a:t>
            </a:r>
            <a:r>
              <a:rPr lang="es-MX"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autoridades</a:t>
            </a:r>
            <a:r>
              <a:rPr lang="es-MX"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involucradas.</a:t>
            </a:r>
            <a:endParaRPr lang="es-MX" sz="1600" dirty="0">
              <a:latin typeface="Tahoma"/>
              <a:cs typeface="Tahoma"/>
            </a:endParaRPr>
          </a:p>
          <a:p>
            <a:pPr marL="306070" indent="-287020">
              <a:lnSpc>
                <a:spcPct val="100000"/>
              </a:lnSpc>
              <a:buFont typeface="Arial MT"/>
              <a:buChar char="•"/>
              <a:tabLst>
                <a:tab pos="306070" algn="l"/>
                <a:tab pos="306705" algn="l"/>
              </a:tabLst>
            </a:pPr>
            <a:r>
              <a:rPr lang="es-MX" sz="1600" spc="-4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3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lang="es-MX"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solicitar</a:t>
            </a:r>
            <a:r>
              <a:rPr lang="es-MX"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es-MX"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5" dirty="0">
                <a:solidFill>
                  <a:srgbClr val="FFFFFF"/>
                </a:solidFill>
                <a:latin typeface="Tahoma"/>
                <a:cs typeface="Tahoma"/>
              </a:rPr>
              <a:t>lista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proveedores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MX" sz="16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1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servicios</a:t>
            </a:r>
            <a:r>
              <a:rPr lang="es-MX"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relacionados,</a:t>
            </a:r>
            <a:r>
              <a:rPr lang="es-MX" sz="1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horarios</a:t>
            </a:r>
            <a:r>
              <a:rPr lang="es-MX"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MX"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servicios</a:t>
            </a:r>
            <a:endParaRPr lang="es-MX" sz="1600" dirty="0">
              <a:latin typeface="Tahoma"/>
              <a:cs typeface="Tahoma"/>
            </a:endParaRPr>
          </a:p>
          <a:p>
            <a:pPr marL="306070">
              <a:lnSpc>
                <a:spcPct val="100000"/>
              </a:lnSpc>
            </a:pPr>
            <a:r>
              <a:rPr lang="es-MX"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es-MX" sz="1600" spc="-35" dirty="0">
                <a:solidFill>
                  <a:srgbClr val="FFFFFF"/>
                </a:solidFill>
                <a:latin typeface="Tahoma"/>
                <a:cs typeface="Tahoma"/>
              </a:rPr>
              <a:t>enús</a:t>
            </a:r>
            <a:r>
              <a:rPr lang="es-MX"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10" dirty="0">
                <a:solidFill>
                  <a:srgbClr val="FFFFFF"/>
                </a:solidFill>
                <a:latin typeface="Tahoma"/>
                <a:cs typeface="Tahoma"/>
              </a:rPr>
              <a:t>prop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endParaRPr lang="es-MX" sz="1600" dirty="0">
              <a:latin typeface="Tahoma"/>
              <a:cs typeface="Tahoma"/>
            </a:endParaRPr>
          </a:p>
          <a:p>
            <a:pPr marL="306070" marR="5080" indent="-287020">
              <a:lnSpc>
                <a:spcPct val="100000"/>
              </a:lnSpc>
              <a:buFont typeface="Arial MT"/>
              <a:buChar char="•"/>
              <a:tabLst>
                <a:tab pos="306070" algn="l"/>
                <a:tab pos="306705" algn="l"/>
                <a:tab pos="1346835" algn="l"/>
                <a:tab pos="2787650" algn="l"/>
                <a:tab pos="3173095" algn="l"/>
                <a:tab pos="4133215" algn="l"/>
                <a:tab pos="5259705" algn="l"/>
                <a:tab pos="5645150" algn="l"/>
                <a:tab pos="6738620" algn="l"/>
                <a:tab pos="8181340" algn="l"/>
              </a:tabLst>
            </a:pPr>
            <a:r>
              <a:rPr sz="1600" spc="-65" dirty="0" err="1">
                <a:solidFill>
                  <a:srgbClr val="FFFFFF"/>
                </a:solidFill>
                <a:latin typeface="Tahoma"/>
                <a:cs typeface="Tahoma"/>
              </a:rPr>
              <a:t>Iden</a:t>
            </a:r>
            <a:r>
              <a:rPr sz="1600" spc="-5" dirty="0" err="1">
                <a:solidFill>
                  <a:srgbClr val="FFFFFF"/>
                </a:solidFill>
                <a:latin typeface="Tahoma"/>
                <a:cs typeface="Tahoma"/>
              </a:rPr>
              <a:t>ti</a:t>
            </a:r>
            <a:r>
              <a:rPr sz="1600" spc="-15" dirty="0" err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1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25" dirty="0" err="1">
                <a:solidFill>
                  <a:srgbClr val="FFFFFF"/>
                </a:solidFill>
                <a:latin typeface="Tahoma"/>
                <a:cs typeface="Tahoma"/>
              </a:rPr>
              <a:t>car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i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fra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structura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servicios,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fab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tes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s,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in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fraestructura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oteler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restaurantera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 err="1">
                <a:solidFill>
                  <a:srgbClr val="FFFFFF"/>
                </a:solidFill>
                <a:latin typeface="Tahoma"/>
                <a:cs typeface="Tahoma"/>
              </a:rPr>
              <a:t>educativ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a.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1322" y="2002514"/>
            <a:ext cx="9227185" cy="1424305"/>
            <a:chOff x="1481322" y="2002514"/>
            <a:chExt cx="9227185" cy="14243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322" y="2002514"/>
              <a:ext cx="9227069" cy="14242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1620" y="2052827"/>
              <a:ext cx="9127236" cy="13243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37461" y="1566798"/>
            <a:ext cx="9044305" cy="175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solidFill>
                  <a:srgbClr val="9A0036"/>
                </a:solidFill>
                <a:latin typeface="Tahoma"/>
                <a:cs typeface="Tahoma"/>
              </a:rPr>
              <a:t>Mod</a:t>
            </a:r>
            <a:r>
              <a:rPr sz="1600" b="1" spc="-120" dirty="0">
                <a:solidFill>
                  <a:srgbClr val="9A0036"/>
                </a:solidFill>
                <a:latin typeface="Tahoma"/>
                <a:cs typeface="Tahoma"/>
              </a:rPr>
              <a:t>a</a:t>
            </a:r>
            <a:r>
              <a:rPr sz="1600" b="1" spc="-90" dirty="0">
                <a:solidFill>
                  <a:srgbClr val="9A0036"/>
                </a:solidFill>
                <a:latin typeface="Tahoma"/>
                <a:cs typeface="Tahoma"/>
              </a:rPr>
              <a:t>lidades</a:t>
            </a:r>
            <a:r>
              <a:rPr sz="1600" b="1" spc="-135" dirty="0">
                <a:solidFill>
                  <a:srgbClr val="9A0036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9A0036"/>
                </a:solidFill>
                <a:latin typeface="Tahoma"/>
                <a:cs typeface="Tahoma"/>
              </a:rPr>
              <a:t>d</a:t>
            </a:r>
            <a:r>
              <a:rPr sz="1600" b="1" spc="-105" dirty="0">
                <a:solidFill>
                  <a:srgbClr val="9A0036"/>
                </a:solidFill>
                <a:latin typeface="Tahoma"/>
                <a:cs typeface="Tahoma"/>
              </a:rPr>
              <a:t>e</a:t>
            </a:r>
            <a:r>
              <a:rPr sz="1600" b="1" spc="-145" dirty="0">
                <a:solidFill>
                  <a:srgbClr val="9A0036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9A0036"/>
                </a:solidFill>
                <a:latin typeface="Tahoma"/>
                <a:cs typeface="Tahoma"/>
              </a:rPr>
              <a:t>Atención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ahoma"/>
              <a:cs typeface="Tahoma"/>
            </a:endParaRPr>
          </a:p>
          <a:p>
            <a:pPr marL="374015" indent="-287020">
              <a:lnSpc>
                <a:spcPct val="100000"/>
              </a:lnSpc>
              <a:buFont typeface="Arial MT"/>
              <a:buChar char="•"/>
              <a:tabLst>
                <a:tab pos="374015" algn="l"/>
                <a:tab pos="374650" algn="l"/>
              </a:tabLst>
            </a:pP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Concentraciones</a:t>
            </a:r>
            <a:r>
              <a:rPr sz="16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Masivas: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Peregrinaciones,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ferias,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exposiciones,</a:t>
            </a:r>
            <a:r>
              <a:rPr sz="1600" spc="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reuniones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dirigentes</a:t>
            </a:r>
            <a:r>
              <a:rPr sz="16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políticos,</a:t>
            </a:r>
            <a:endParaRPr sz="1600">
              <a:latin typeface="Tahoma"/>
              <a:cs typeface="Tahoma"/>
            </a:endParaRPr>
          </a:p>
          <a:p>
            <a:pPr marL="374015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carnavales,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eventos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deportivos,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entre</a:t>
            </a:r>
            <a:r>
              <a:rPr sz="16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otros.</a:t>
            </a:r>
            <a:endParaRPr sz="1600">
              <a:latin typeface="Tahoma"/>
              <a:cs typeface="Tahoma"/>
            </a:endParaRPr>
          </a:p>
          <a:p>
            <a:pPr marL="374015" marR="635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4015" algn="l"/>
                <a:tab pos="37465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Emergencias: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Casos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aislados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clenbuterol,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muestras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positivas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género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i="1" spc="-155" dirty="0">
                <a:solidFill>
                  <a:srgbClr val="FFFFFF"/>
                </a:solidFill>
                <a:latin typeface="Verdana"/>
                <a:cs typeface="Verdana"/>
              </a:rPr>
              <a:t>Vibrio,</a:t>
            </a:r>
            <a:r>
              <a:rPr sz="16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Hepatitis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A,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Marea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roja,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etc</a:t>
            </a:r>
            <a:endParaRPr sz="1600">
              <a:latin typeface="Tahoma"/>
              <a:cs typeface="Tahoma"/>
            </a:endParaRPr>
          </a:p>
          <a:p>
            <a:pPr marL="374015" indent="-287020">
              <a:lnSpc>
                <a:spcPct val="100000"/>
              </a:lnSpc>
              <a:buFont typeface="Arial MT"/>
              <a:buChar char="•"/>
              <a:tabLst>
                <a:tab pos="374015" algn="l"/>
                <a:tab pos="374650" algn="l"/>
              </a:tabLst>
            </a:pP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Otras: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Operativos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saneamiento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básico,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cuaresma,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temporada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calor,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temporada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invernal,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etc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5350" y="1597128"/>
            <a:ext cx="7319009" cy="2163445"/>
            <a:chOff x="2435350" y="1597128"/>
            <a:chExt cx="7319009" cy="2163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5350" y="1597128"/>
              <a:ext cx="7319012" cy="2163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643" y="1647444"/>
              <a:ext cx="7219188" cy="20634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12647" y="1670049"/>
            <a:ext cx="9352280" cy="442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95"/>
              </a:spcBef>
            </a:pP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erif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r>
              <a:rPr sz="16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Sani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taria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de:</a:t>
            </a:r>
            <a:endParaRPr sz="1600">
              <a:latin typeface="Tahoma"/>
              <a:cs typeface="Tahoma"/>
            </a:endParaRPr>
          </a:p>
          <a:p>
            <a:pPr marL="1894205" indent="-328930">
              <a:lnSpc>
                <a:spcPct val="100000"/>
              </a:lnSpc>
              <a:buFont typeface="Wingdings"/>
              <a:buChar char=""/>
              <a:tabLst>
                <a:tab pos="1893570" algn="l"/>
                <a:tab pos="1894839" algn="l"/>
              </a:tabLst>
            </a:pP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Servic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16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ag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potab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endParaRPr sz="1600">
              <a:latin typeface="Tahoma"/>
              <a:cs typeface="Tahoma"/>
            </a:endParaRPr>
          </a:p>
          <a:p>
            <a:pPr marL="1852295" indent="-287020">
              <a:lnSpc>
                <a:spcPct val="100000"/>
              </a:lnSpc>
              <a:buFont typeface="Wingdings"/>
              <a:buChar char=""/>
              <a:tabLst>
                <a:tab pos="1852930" algn="l"/>
              </a:tabLst>
            </a:pP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Verificación</a:t>
            </a:r>
            <a:r>
              <a:rPr sz="16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áreas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preparación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endParaRPr sz="1600">
              <a:latin typeface="Tahoma"/>
              <a:cs typeface="Tahoma"/>
            </a:endParaRPr>
          </a:p>
          <a:p>
            <a:pPr marL="185229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2295" algn="l"/>
                <a:tab pos="1852930" algn="l"/>
              </a:tabLst>
            </a:pP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Verifi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r>
              <a:rPr sz="1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rvic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ios</a:t>
            </a:r>
            <a:r>
              <a:rPr sz="16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Salud</a:t>
            </a:r>
            <a:endParaRPr sz="1600">
              <a:latin typeface="Tahoma"/>
              <a:cs typeface="Tahoma"/>
            </a:endParaRPr>
          </a:p>
          <a:p>
            <a:pPr marL="1852295" indent="-287020">
              <a:lnSpc>
                <a:spcPct val="100000"/>
              </a:lnSpc>
              <a:buFont typeface="Wingdings"/>
              <a:buChar char=""/>
              <a:tabLst>
                <a:tab pos="1852295" algn="l"/>
                <a:tab pos="1852930" algn="l"/>
              </a:tabLst>
            </a:pP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Ac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ea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mie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Bá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600">
              <a:latin typeface="Tahoma"/>
              <a:cs typeface="Tahoma"/>
            </a:endParaRPr>
          </a:p>
          <a:p>
            <a:pPr marL="1852295" indent="-287020">
              <a:lnSpc>
                <a:spcPct val="100000"/>
              </a:lnSpc>
              <a:buFont typeface="Wingdings"/>
              <a:buChar char=""/>
              <a:tabLst>
                <a:tab pos="1852295" algn="l"/>
                <a:tab pos="1852930" algn="l"/>
              </a:tabLst>
            </a:pP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ome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ita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rio</a:t>
            </a:r>
            <a:endParaRPr sz="1600">
              <a:latin typeface="Tahoma"/>
              <a:cs typeface="Tahoma"/>
            </a:endParaRPr>
          </a:p>
          <a:p>
            <a:pPr marL="1852295" indent="-287020">
              <a:lnSpc>
                <a:spcPct val="100000"/>
              </a:lnSpc>
              <a:buFont typeface="Wingdings"/>
              <a:buChar char=""/>
              <a:tabLst>
                <a:tab pos="1852295" algn="l"/>
                <a:tab pos="1852930" algn="l"/>
              </a:tabLst>
            </a:pP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ues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treo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Agua,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Alimen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tos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Amb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ie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tal</a:t>
            </a:r>
            <a:endParaRPr sz="1600">
              <a:latin typeface="Tahoma"/>
              <a:cs typeface="Tahoma"/>
            </a:endParaRPr>
          </a:p>
          <a:p>
            <a:pPr marL="1894205" indent="-328930">
              <a:lnSpc>
                <a:spcPct val="100000"/>
              </a:lnSpc>
              <a:buFont typeface="Wingdings"/>
              <a:buChar char=""/>
              <a:tabLst>
                <a:tab pos="1893570" algn="l"/>
                <a:tab pos="1894839" algn="l"/>
              </a:tabLst>
            </a:pPr>
            <a:r>
              <a:rPr sz="1600" i="1" spc="-135" dirty="0">
                <a:solidFill>
                  <a:srgbClr val="FFFFFF"/>
                </a:solidFill>
                <a:latin typeface="Verdana"/>
                <a:cs typeface="Verdana"/>
              </a:rPr>
              <a:t>Realizar</a:t>
            </a:r>
            <a:r>
              <a:rPr sz="1600" i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60" dirty="0">
                <a:solidFill>
                  <a:srgbClr val="FFFFFF"/>
                </a:solidFill>
                <a:latin typeface="Verdana"/>
                <a:cs typeface="Verdana"/>
              </a:rPr>
              <a:t>seguimiento</a:t>
            </a:r>
            <a:r>
              <a:rPr sz="1600" i="1" spc="-229" dirty="0">
                <a:solidFill>
                  <a:srgbClr val="FFFFFF"/>
                </a:solidFill>
                <a:latin typeface="Verdana"/>
                <a:cs typeface="Verdana"/>
              </a:rPr>
              <a:t> y</a:t>
            </a:r>
            <a:r>
              <a:rPr sz="1600" i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45" dirty="0">
                <a:solidFill>
                  <a:srgbClr val="FFFFFF"/>
                </a:solidFill>
                <a:latin typeface="Verdana"/>
                <a:cs typeface="Verdana"/>
              </a:rPr>
              <a:t>conclusión</a:t>
            </a:r>
            <a:r>
              <a:rPr sz="1600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45" dirty="0">
                <a:solidFill>
                  <a:srgbClr val="FFFFFF"/>
                </a:solidFill>
                <a:latin typeface="Verdana"/>
                <a:cs typeface="Verdana"/>
              </a:rPr>
              <a:t>hasta</a:t>
            </a:r>
            <a:r>
              <a:rPr sz="1600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7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600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finalice</a:t>
            </a:r>
            <a:r>
              <a:rPr sz="1600" i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600" i="1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75" dirty="0">
                <a:solidFill>
                  <a:srgbClr val="FFFFFF"/>
                </a:solidFill>
                <a:latin typeface="Verdana"/>
                <a:cs typeface="Verdana"/>
              </a:rPr>
              <a:t>evento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114" dirty="0">
                <a:solidFill>
                  <a:srgbClr val="6E7170"/>
                </a:solidFill>
                <a:latin typeface="Tahoma"/>
                <a:cs typeface="Tahoma"/>
              </a:rPr>
              <a:t>Fo</a:t>
            </a:r>
            <a:r>
              <a:rPr sz="2000" b="1" spc="-8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2000" b="1" spc="-135" dirty="0">
                <a:solidFill>
                  <a:srgbClr val="6E7170"/>
                </a:solidFill>
                <a:latin typeface="Tahoma"/>
                <a:cs typeface="Tahoma"/>
              </a:rPr>
              <a:t>matos</a:t>
            </a:r>
            <a:r>
              <a:rPr sz="2000" b="1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b="1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E7170"/>
                </a:solidFill>
                <a:latin typeface="Tahoma"/>
                <a:cs typeface="Tahoma"/>
              </a:rPr>
              <a:t>utilizar</a:t>
            </a:r>
            <a:endParaRPr sz="2000">
              <a:latin typeface="Tahoma"/>
              <a:cs typeface="Tahoma"/>
            </a:endParaRPr>
          </a:p>
          <a:p>
            <a:pPr marL="725805" indent="-28702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725805" algn="l"/>
                <a:tab pos="726440" algn="l"/>
              </a:tabLst>
            </a:pP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30" dirty="0">
                <a:solidFill>
                  <a:srgbClr val="6E7170"/>
                </a:solidFill>
                <a:latin typeface="Tahoma"/>
                <a:cs typeface="Tahoma"/>
              </a:rPr>
              <a:t>1: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información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general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sobre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evento</a:t>
            </a:r>
            <a:endParaRPr sz="1600">
              <a:latin typeface="Tahoma"/>
              <a:cs typeface="Tahoma"/>
            </a:endParaRPr>
          </a:p>
          <a:p>
            <a:pPr marL="725805" indent="-287020">
              <a:lnSpc>
                <a:spcPct val="100000"/>
              </a:lnSpc>
              <a:buFont typeface="Arial MT"/>
              <a:buChar char="•"/>
              <a:tabLst>
                <a:tab pos="725805" algn="l"/>
                <a:tab pos="726440" algn="l"/>
              </a:tabLst>
            </a:pP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90" dirty="0">
                <a:solidFill>
                  <a:srgbClr val="6E7170"/>
                </a:solidFill>
                <a:latin typeface="Tahoma"/>
                <a:cs typeface="Tahoma"/>
              </a:rPr>
              <a:t>2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:</a:t>
            </a:r>
            <a:r>
              <a:rPr sz="16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regis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tro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act</a:t>
            </a:r>
            <a:r>
              <a:rPr sz="1600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vidad</a:t>
            </a:r>
            <a:r>
              <a:rPr sz="1600" spc="-5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6E7170"/>
                </a:solidFill>
                <a:latin typeface="Tahoma"/>
                <a:cs typeface="Tahoma"/>
              </a:rPr>
              <a:t>di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arias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6E7170"/>
                </a:solidFill>
                <a:latin typeface="Tahoma"/>
                <a:cs typeface="Tahoma"/>
              </a:rPr>
              <a:t>“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h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600" spc="-50" dirty="0">
                <a:solidFill>
                  <a:srgbClr val="6E7170"/>
                </a:solidFill>
                <a:latin typeface="Tahoma"/>
                <a:cs typeface="Tahoma"/>
              </a:rPr>
              <a:t>ja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campo”</a:t>
            </a:r>
            <a:endParaRPr sz="1600">
              <a:latin typeface="Tahoma"/>
              <a:cs typeface="Tahoma"/>
            </a:endParaRPr>
          </a:p>
          <a:p>
            <a:pPr marL="725805" indent="-287020">
              <a:lnSpc>
                <a:spcPct val="100000"/>
              </a:lnSpc>
              <a:buFont typeface="Arial MT"/>
              <a:buChar char="•"/>
              <a:tabLst>
                <a:tab pos="725805" algn="l"/>
                <a:tab pos="726440" algn="l"/>
              </a:tabLst>
            </a:pP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30" dirty="0">
                <a:solidFill>
                  <a:srgbClr val="6E7170"/>
                </a:solidFill>
                <a:latin typeface="Tahoma"/>
                <a:cs typeface="Tahoma"/>
              </a:rPr>
              <a:t>3:</a:t>
            </a:r>
            <a:r>
              <a:rPr sz="1600" spc="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acciones</a:t>
            </a:r>
            <a:r>
              <a:rPr sz="16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6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contra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riesgos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sanitarios</a:t>
            </a:r>
            <a:endParaRPr sz="1600">
              <a:latin typeface="Tahoma"/>
              <a:cs typeface="Tahoma"/>
            </a:endParaRPr>
          </a:p>
          <a:p>
            <a:pPr marL="725805" indent="-287020">
              <a:lnSpc>
                <a:spcPct val="100000"/>
              </a:lnSpc>
              <a:buFont typeface="Arial MT"/>
              <a:buChar char="•"/>
              <a:tabLst>
                <a:tab pos="725805" algn="l"/>
                <a:tab pos="726440" algn="l"/>
              </a:tabLst>
            </a:pP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30" dirty="0">
                <a:solidFill>
                  <a:srgbClr val="6E7170"/>
                </a:solidFill>
                <a:latin typeface="Tahoma"/>
                <a:cs typeface="Tahoma"/>
              </a:rPr>
              <a:t>4: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muestra</a:t>
            </a:r>
            <a:r>
              <a:rPr sz="16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resultados</a:t>
            </a:r>
            <a:r>
              <a:rPr sz="16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endParaRPr sz="1600">
              <a:latin typeface="Tahoma"/>
              <a:cs typeface="Tahoma"/>
            </a:endParaRPr>
          </a:p>
          <a:p>
            <a:pPr marL="1353820" marR="5080">
              <a:lnSpc>
                <a:spcPct val="106700"/>
              </a:lnSpc>
              <a:spcBef>
                <a:spcPts val="40"/>
              </a:spcBef>
            </a:pPr>
            <a:r>
              <a:rPr sz="1400" spc="-60" dirty="0">
                <a:solidFill>
                  <a:srgbClr val="6E7170"/>
                </a:solidFill>
                <a:latin typeface="Tahoma"/>
                <a:cs typeface="Tahoma"/>
              </a:rPr>
              <a:t>4a.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método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colilert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(para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centro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operativo).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75" baseline="1984" dirty="0">
                <a:solidFill>
                  <a:srgbClr val="6E7170"/>
                </a:solidFill>
                <a:latin typeface="Tahoma"/>
                <a:cs typeface="Tahoma"/>
              </a:rPr>
              <a:t>4b.</a:t>
            </a:r>
            <a:r>
              <a:rPr sz="2100" spc="-247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7" baseline="1984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2100" spc="-240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0" baseline="1984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100" spc="-262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15" baseline="1984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2100" spc="-247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0" baseline="1984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100" spc="-247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7" baseline="1984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2100" spc="-270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0" baseline="1984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2100" spc="-300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15" baseline="1984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2100" spc="-262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30" baseline="1984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100" spc="-240" baseline="19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100" spc="-15" baseline="1984" dirty="0">
                <a:solidFill>
                  <a:srgbClr val="6E7170"/>
                </a:solidFill>
                <a:latin typeface="Tahoma"/>
                <a:cs typeface="Tahoma"/>
              </a:rPr>
              <a:t>laboratorio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828" y="2258060"/>
            <a:ext cx="10944860" cy="22853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39700" algn="just">
              <a:lnSpc>
                <a:spcPct val="90300"/>
              </a:lnSpc>
              <a:spcBef>
                <a:spcPts val="560"/>
              </a:spcBef>
            </a:pP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Instrucciones para el llenado del formato de </a:t>
            </a:r>
            <a:r>
              <a:rPr sz="400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“Google formularios” </a:t>
            </a:r>
            <a:r>
              <a:rPr sz="4000" spc="-10" dirty="0">
                <a:solidFill>
                  <a:srgbClr val="225B4E"/>
                </a:solidFill>
                <a:latin typeface="Arial"/>
                <a:cs typeface="Arial"/>
              </a:rPr>
              <a:t>con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los </a:t>
            </a:r>
            <a:r>
              <a:rPr sz="4000" spc="-10" dirty="0">
                <a:solidFill>
                  <a:srgbClr val="225B4E"/>
                </a:solidFill>
                <a:latin typeface="Arial"/>
                <a:cs typeface="Arial"/>
              </a:rPr>
              <a:t>apartados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de </a:t>
            </a:r>
            <a:r>
              <a:rPr sz="400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datos generales, evaluación de aprendizaje, </a:t>
            </a:r>
            <a:r>
              <a:rPr sz="400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encuesta</a:t>
            </a:r>
            <a:r>
              <a:rPr sz="4000" spc="2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de satisfacción</a:t>
            </a:r>
            <a:r>
              <a:rPr sz="4000" spc="2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y</a:t>
            </a:r>
            <a:r>
              <a:rPr sz="4000" spc="-1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archivos</a:t>
            </a:r>
            <a:r>
              <a:rPr sz="400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25B4E"/>
                </a:solidFill>
                <a:latin typeface="Arial"/>
                <a:cs typeface="Arial"/>
              </a:rPr>
              <a:t>adjuntos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3473" y="1365961"/>
            <a:ext cx="384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5" dirty="0" err="1"/>
              <a:t>D</a:t>
            </a:r>
            <a:r>
              <a:rPr spc="-180" dirty="0" err="1"/>
              <a:t>esastres</a:t>
            </a:r>
            <a:r>
              <a:rPr spc="-265" dirty="0"/>
              <a:t> </a:t>
            </a:r>
            <a:r>
              <a:rPr spc="-195" dirty="0"/>
              <a:t>Nat</a:t>
            </a:r>
            <a:r>
              <a:rPr spc="-225" dirty="0"/>
              <a:t>u</a:t>
            </a:r>
            <a:r>
              <a:rPr spc="-130" dirty="0"/>
              <a:t>ral</a:t>
            </a:r>
            <a:r>
              <a:rPr spc="-170" dirty="0"/>
              <a:t>e</a:t>
            </a:r>
            <a:r>
              <a:rPr spc="-204" dirty="0"/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2260092"/>
            <a:ext cx="5236464" cy="37200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6643" y="2260092"/>
            <a:ext cx="4725924" cy="37200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0" y="1080327"/>
            <a:ext cx="7556773" cy="10239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5448" y="1107186"/>
            <a:ext cx="2722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0676" y="3363455"/>
            <a:ext cx="7468361" cy="6515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8513" y="1413509"/>
            <a:ext cx="7929245" cy="491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0" marR="245745" indent="-2905125" algn="just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Lineamientos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Atención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Tahoma"/>
                <a:cs typeface="Tahoma"/>
              </a:rPr>
              <a:t>Emergencias</a:t>
            </a:r>
            <a:r>
              <a:rPr sz="18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Sanitarias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Desastres </a:t>
            </a:r>
            <a:r>
              <a:rPr sz="1800" b="1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Naturales</a:t>
            </a:r>
            <a:endParaRPr sz="1800">
              <a:latin typeface="Tahoma"/>
              <a:cs typeface="Tahoma"/>
            </a:endParaRPr>
          </a:p>
          <a:p>
            <a:pPr marL="637540" marR="5080" algn="just">
              <a:lnSpc>
                <a:spcPct val="100000"/>
              </a:lnSpc>
              <a:spcBef>
                <a:spcPts val="795"/>
              </a:spcBef>
            </a:pP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Una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vez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notificada 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800" spc="-45" dirty="0">
                <a:solidFill>
                  <a:srgbClr val="6E7170"/>
                </a:solidFill>
                <a:latin typeface="Tahoma"/>
                <a:cs typeface="Tahoma"/>
              </a:rPr>
              <a:t>emergencia,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se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deberá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reportar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a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las </a:t>
            </a:r>
            <a:r>
              <a:rPr sz="1800" b="1" spc="-200" dirty="0">
                <a:solidFill>
                  <a:srgbClr val="6E7170"/>
                </a:solidFill>
                <a:latin typeface="Tahoma"/>
                <a:cs typeface="Tahoma"/>
              </a:rPr>
              <a:t>24</a:t>
            </a:r>
            <a:r>
              <a:rPr sz="1800" b="1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horas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6E7170"/>
                </a:solidFill>
                <a:latin typeface="Tahoma"/>
                <a:cs typeface="Tahoma"/>
              </a:rPr>
              <a:t>sucedida</a:t>
            </a:r>
            <a:r>
              <a:rPr sz="1800" spc="-110" dirty="0">
                <a:solidFill>
                  <a:srgbClr val="6E7170"/>
                </a:solidFill>
                <a:latin typeface="Tahoma"/>
                <a:cs typeface="Tahoma"/>
              </a:rPr>
              <a:t>,</a:t>
            </a:r>
            <a:r>
              <a:rPr sz="18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caso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fenómenos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predecibles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 como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trayectorias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huracanes,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informar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6E7170"/>
                </a:solidFill>
                <a:latin typeface="Tahoma"/>
                <a:cs typeface="Tahoma"/>
              </a:rPr>
              <a:t>al </a:t>
            </a:r>
            <a:r>
              <a:rPr sz="1800" b="1" spc="-135" dirty="0">
                <a:solidFill>
                  <a:srgbClr val="6E7170"/>
                </a:solidFill>
                <a:latin typeface="Tahoma"/>
                <a:cs typeface="Tahoma"/>
              </a:rPr>
              <a:t>menos </a:t>
            </a:r>
            <a:r>
              <a:rPr sz="1800" b="1" spc="-200" dirty="0">
                <a:solidFill>
                  <a:srgbClr val="6E7170"/>
                </a:solidFill>
                <a:latin typeface="Tahoma"/>
                <a:cs typeface="Tahoma"/>
              </a:rPr>
              <a:t>5 </a:t>
            </a:r>
            <a:r>
              <a:rPr sz="1800" b="1" spc="-105" dirty="0">
                <a:solidFill>
                  <a:srgbClr val="6E7170"/>
                </a:solidFill>
                <a:latin typeface="Tahoma"/>
                <a:cs typeface="Tahoma"/>
              </a:rPr>
              <a:t>días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antes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a 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ocurrencia,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se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reportará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diari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00" dirty="0">
                <a:solidFill>
                  <a:srgbClr val="6E7170"/>
                </a:solidFill>
                <a:latin typeface="Tahoma"/>
                <a:cs typeface="Tahoma"/>
              </a:rPr>
              <a:t>,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se</a:t>
            </a:r>
            <a:r>
              <a:rPr sz="1800" spc="-75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anal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tér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ino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45" dirty="0">
                <a:solidFill>
                  <a:srgbClr val="6E7170"/>
                </a:solidFill>
                <a:latin typeface="Tahoma"/>
                <a:cs typeface="Tahoma"/>
              </a:rPr>
              <a:t>l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800" spc="-7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nt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00" dirty="0">
                <a:solidFill>
                  <a:srgbClr val="6E717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657860" marR="26034" algn="ctr">
              <a:lnSpc>
                <a:spcPct val="100000"/>
              </a:lnSpc>
              <a:spcBef>
                <a:spcPts val="1790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Dentro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Tahoma"/>
                <a:cs typeface="Tahoma"/>
              </a:rPr>
              <a:t>48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horas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sucedido</a:t>
            </a:r>
            <a:r>
              <a:rPr sz="18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evento,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integrar</a:t>
            </a:r>
            <a:r>
              <a:rPr sz="1800" b="1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brigada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800" b="1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daños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informar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Autoridades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Estatales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Federales</a:t>
            </a:r>
            <a:endParaRPr sz="1800">
              <a:latin typeface="Tahoma"/>
              <a:cs typeface="Tahoma"/>
            </a:endParaRPr>
          </a:p>
          <a:p>
            <a:pPr marL="626110" algn="ctr">
              <a:lnSpc>
                <a:spcPct val="100000"/>
              </a:lnSpc>
              <a:spcBef>
                <a:spcPts val="1130"/>
              </a:spcBef>
            </a:pPr>
            <a:r>
              <a:rPr sz="2000" b="1" spc="-114" dirty="0">
                <a:solidFill>
                  <a:srgbClr val="6E7170"/>
                </a:solidFill>
                <a:latin typeface="Tahoma"/>
                <a:cs typeface="Tahoma"/>
              </a:rPr>
              <a:t>F</a:t>
            </a:r>
            <a:r>
              <a:rPr sz="2000" b="1" spc="-12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2000" b="1" spc="-8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2000" b="1" spc="-19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b="1" spc="-120" dirty="0">
                <a:solidFill>
                  <a:srgbClr val="6E7170"/>
                </a:solidFill>
                <a:latin typeface="Tahoma"/>
                <a:cs typeface="Tahoma"/>
              </a:rPr>
              <a:t>atos</a:t>
            </a:r>
            <a:r>
              <a:rPr sz="2000" b="1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b="1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E7170"/>
                </a:solidFill>
                <a:latin typeface="Tahoma"/>
                <a:cs typeface="Tahoma"/>
              </a:rPr>
              <a:t>utilizar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13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1: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información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general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sobre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evento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8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2: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registro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actividades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diarias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“hoja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campo”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8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3:</a:t>
            </a:r>
            <a:r>
              <a:rPr sz="1800" spc="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acciones</a:t>
            </a:r>
            <a:r>
              <a:rPr sz="18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8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contra</a:t>
            </a:r>
            <a:r>
              <a:rPr sz="18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riesgos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sanitarios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F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6E7170"/>
                </a:solidFill>
                <a:latin typeface="Tahoma"/>
                <a:cs typeface="Tahoma"/>
              </a:rPr>
              <a:t>4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:</a:t>
            </a:r>
            <a:r>
              <a:rPr sz="1800" spc="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rep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rt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to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muestra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6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sulta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5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endParaRPr sz="1800">
              <a:latin typeface="Tahoma"/>
              <a:cs typeface="Tahoma"/>
            </a:endParaRPr>
          </a:p>
          <a:p>
            <a:pPr marL="1186180" marR="383540" indent="-259079">
              <a:lnSpc>
                <a:spcPct val="107100"/>
              </a:lnSpc>
              <a:spcBef>
                <a:spcPts val="40"/>
              </a:spcBef>
            </a:pPr>
            <a:r>
              <a:rPr sz="1400" spc="-60" dirty="0">
                <a:solidFill>
                  <a:srgbClr val="6E7170"/>
                </a:solidFill>
                <a:latin typeface="Tahoma"/>
                <a:cs typeface="Tahoma"/>
              </a:rPr>
              <a:t>4a.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método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colilert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(para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1400" spc="-4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centro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operativo).</a:t>
            </a:r>
            <a:endParaRPr sz="14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1400" spc="-50" dirty="0">
                <a:solidFill>
                  <a:srgbClr val="6E7170"/>
                </a:solidFill>
                <a:latin typeface="Tahoma"/>
                <a:cs typeface="Tahoma"/>
              </a:rPr>
              <a:t>4b.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laboratorio.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060" y="1314450"/>
            <a:ext cx="848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6E7170"/>
                </a:solidFill>
              </a:rPr>
              <a:t>Información</a:t>
            </a:r>
            <a:r>
              <a:rPr sz="1800" spc="-180" dirty="0">
                <a:solidFill>
                  <a:srgbClr val="6E7170"/>
                </a:solidFill>
              </a:rPr>
              <a:t> </a:t>
            </a:r>
            <a:r>
              <a:rPr sz="1800" spc="-105" dirty="0">
                <a:solidFill>
                  <a:srgbClr val="6E7170"/>
                </a:solidFill>
              </a:rPr>
              <a:t>requerida</a:t>
            </a:r>
            <a:r>
              <a:rPr sz="1800" spc="-150" dirty="0">
                <a:solidFill>
                  <a:srgbClr val="6E7170"/>
                </a:solidFill>
              </a:rPr>
              <a:t> </a:t>
            </a:r>
            <a:r>
              <a:rPr sz="1800" spc="-120" dirty="0">
                <a:solidFill>
                  <a:srgbClr val="6E7170"/>
                </a:solidFill>
              </a:rPr>
              <a:t>de</a:t>
            </a:r>
            <a:r>
              <a:rPr sz="1800" spc="-150" dirty="0">
                <a:solidFill>
                  <a:srgbClr val="6E7170"/>
                </a:solidFill>
              </a:rPr>
              <a:t> </a:t>
            </a:r>
            <a:r>
              <a:rPr sz="1800" spc="-80" dirty="0">
                <a:solidFill>
                  <a:srgbClr val="6E7170"/>
                </a:solidFill>
              </a:rPr>
              <a:t>la</a:t>
            </a:r>
            <a:r>
              <a:rPr sz="1800" spc="-160" dirty="0">
                <a:solidFill>
                  <a:srgbClr val="6E7170"/>
                </a:solidFill>
              </a:rPr>
              <a:t> </a:t>
            </a:r>
            <a:r>
              <a:rPr sz="1800" spc="-105" dirty="0">
                <a:solidFill>
                  <a:srgbClr val="6E7170"/>
                </a:solidFill>
              </a:rPr>
              <a:t>Evaluación</a:t>
            </a:r>
            <a:r>
              <a:rPr sz="1800" spc="-150" dirty="0">
                <a:solidFill>
                  <a:srgbClr val="6E7170"/>
                </a:solidFill>
              </a:rPr>
              <a:t> </a:t>
            </a:r>
            <a:r>
              <a:rPr sz="1800" spc="-120" dirty="0">
                <a:solidFill>
                  <a:srgbClr val="6E7170"/>
                </a:solidFill>
              </a:rPr>
              <a:t>de</a:t>
            </a:r>
            <a:r>
              <a:rPr sz="1800" spc="-150" dirty="0">
                <a:solidFill>
                  <a:srgbClr val="6E7170"/>
                </a:solidFill>
              </a:rPr>
              <a:t> </a:t>
            </a:r>
            <a:r>
              <a:rPr sz="1800" spc="-120" dirty="0">
                <a:solidFill>
                  <a:srgbClr val="6E7170"/>
                </a:solidFill>
              </a:rPr>
              <a:t>daños</a:t>
            </a:r>
            <a:r>
              <a:rPr sz="1800" spc="225" dirty="0">
                <a:solidFill>
                  <a:srgbClr val="6E7170"/>
                </a:solidFill>
              </a:rPr>
              <a:t> </a:t>
            </a:r>
            <a:r>
              <a:rPr sz="1800" spc="-95" dirty="0">
                <a:solidFill>
                  <a:srgbClr val="6E7170"/>
                </a:solidFill>
              </a:rPr>
              <a:t>por</a:t>
            </a:r>
            <a:r>
              <a:rPr sz="1800" spc="204" dirty="0">
                <a:solidFill>
                  <a:srgbClr val="6E7170"/>
                </a:solidFill>
              </a:rPr>
              <a:t> </a:t>
            </a:r>
            <a:r>
              <a:rPr sz="1800" spc="-100" dirty="0">
                <a:solidFill>
                  <a:srgbClr val="6E7170"/>
                </a:solidFill>
              </a:rPr>
              <a:t>las</a:t>
            </a:r>
            <a:r>
              <a:rPr sz="1800" spc="-155" dirty="0">
                <a:solidFill>
                  <a:srgbClr val="6E7170"/>
                </a:solidFill>
              </a:rPr>
              <a:t> </a:t>
            </a:r>
            <a:r>
              <a:rPr sz="1800" spc="-114" dirty="0">
                <a:solidFill>
                  <a:srgbClr val="6E7170"/>
                </a:solidFill>
              </a:rPr>
              <a:t>Autoridades</a:t>
            </a:r>
            <a:r>
              <a:rPr sz="1800" spc="-125" dirty="0">
                <a:solidFill>
                  <a:srgbClr val="6E7170"/>
                </a:solidFill>
              </a:rPr>
              <a:t> </a:t>
            </a:r>
            <a:r>
              <a:rPr sz="1800" spc="-120" dirty="0">
                <a:solidFill>
                  <a:srgbClr val="6E7170"/>
                </a:solidFill>
              </a:rPr>
              <a:t>competentes: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026920" y="1751076"/>
            <a:ext cx="8138159" cy="3693160"/>
          </a:xfrm>
          <a:custGeom>
            <a:avLst/>
            <a:gdLst/>
            <a:ahLst/>
            <a:cxnLst/>
            <a:rect l="l" t="t" r="r" b="b"/>
            <a:pathLst>
              <a:path w="8138159" h="3693160">
                <a:moveTo>
                  <a:pt x="8138159" y="0"/>
                </a:moveTo>
                <a:lnTo>
                  <a:pt x="0" y="0"/>
                </a:lnTo>
                <a:lnTo>
                  <a:pt x="0" y="3692652"/>
                </a:lnTo>
                <a:lnTo>
                  <a:pt x="8138159" y="3692652"/>
                </a:lnTo>
                <a:lnTo>
                  <a:pt x="8138159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6548" y="1770379"/>
            <a:ext cx="7979409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Número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localidades</a:t>
            </a:r>
            <a:r>
              <a:rPr sz="1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colonias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afectadas,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personas</a:t>
            </a:r>
            <a:r>
              <a:rPr sz="1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heridas,</a:t>
            </a:r>
            <a:r>
              <a:rPr sz="1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desaparecidas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fallecidas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Datos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bla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ulo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blación</a:t>
            </a:r>
            <a:r>
              <a:rPr sz="1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Vivi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ndas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daña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das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tot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parcialm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ente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Refugios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temporales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habilitados,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 err="1">
                <a:solidFill>
                  <a:srgbClr val="FFFFFF"/>
                </a:solidFill>
                <a:latin typeface="Tahoma"/>
                <a:cs typeface="Tahoma"/>
              </a:rPr>
              <a:t>capacidad</a:t>
            </a:r>
            <a:r>
              <a:rPr lang="es-MX" sz="1800" spc="-20" dirty="0">
                <a:solidFill>
                  <a:srgbClr val="FFFFFF"/>
                </a:solidFill>
                <a:latin typeface="Tahoma"/>
                <a:cs typeface="Tahoma"/>
              </a:rPr>
              <a:t> de alojamiento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dios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ví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 err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20" dirty="0" err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0" dirty="0" err="1">
                <a:solidFill>
                  <a:srgbClr val="FFFFFF"/>
                </a:solidFill>
                <a:latin typeface="Tahoma"/>
                <a:cs typeface="Tahoma"/>
              </a:rPr>
              <a:t>municaci</a:t>
            </a:r>
            <a:r>
              <a:rPr sz="1800" spc="-20" dirty="0" err="1">
                <a:solidFill>
                  <a:srgbClr val="FFFFFF"/>
                </a:solidFill>
                <a:latin typeface="Tahoma"/>
                <a:cs typeface="Tahoma"/>
              </a:rPr>
              <a:t>ón</a:t>
            </a:r>
            <a:r>
              <a:rPr lang="es-MX"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800" spc="-20" dirty="0" err="1">
                <a:solidFill>
                  <a:srgbClr val="FFFFFF"/>
                </a:solidFill>
                <a:latin typeface="Tahoma"/>
                <a:cs typeface="Tahoma"/>
              </a:rPr>
              <a:t>disponbles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Sistemas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abastecimiento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agua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drenaje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nfra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estructu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básica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lud,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Infraestructura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servicios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nfra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estructu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uca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iva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trica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Sist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municaci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Tahoma"/>
              <a:cs typeface="Tahoma"/>
            </a:endParaRPr>
          </a:p>
          <a:p>
            <a:pPr marL="2049145" marR="314960" indent="-1731645">
              <a:lnSpc>
                <a:spcPct val="100000"/>
              </a:lnSpc>
            </a:pPr>
            <a:r>
              <a:rPr sz="1600" b="1" i="1" spc="-245" dirty="0">
                <a:solidFill>
                  <a:srgbClr val="6E7170"/>
                </a:solidFill>
                <a:latin typeface="Verdana"/>
                <a:cs typeface="Verdana"/>
              </a:rPr>
              <a:t>Una</a:t>
            </a:r>
            <a:r>
              <a:rPr sz="1600" b="1" i="1" spc="-22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54" dirty="0">
                <a:solidFill>
                  <a:srgbClr val="6E7170"/>
                </a:solidFill>
                <a:latin typeface="Verdana"/>
                <a:cs typeface="Verdana"/>
              </a:rPr>
              <a:t>vez</a:t>
            </a:r>
            <a:r>
              <a:rPr sz="1600" b="1" i="1" spc="-22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00" dirty="0">
                <a:solidFill>
                  <a:srgbClr val="6E7170"/>
                </a:solidFill>
                <a:latin typeface="Verdana"/>
                <a:cs typeface="Verdana"/>
              </a:rPr>
              <a:t>realizada </a:t>
            </a:r>
            <a:r>
              <a:rPr sz="1600" b="1" i="1" spc="-150" dirty="0">
                <a:solidFill>
                  <a:srgbClr val="6E7170"/>
                </a:solidFill>
                <a:latin typeface="Verdana"/>
                <a:cs typeface="Verdana"/>
              </a:rPr>
              <a:t>la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20" dirty="0">
                <a:solidFill>
                  <a:srgbClr val="6E7170"/>
                </a:solidFill>
                <a:latin typeface="Verdana"/>
                <a:cs typeface="Verdana"/>
              </a:rPr>
              <a:t>evaluación</a:t>
            </a:r>
            <a:r>
              <a:rPr sz="1600" b="1" i="1" spc="-180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60" dirty="0">
                <a:solidFill>
                  <a:srgbClr val="6E7170"/>
                </a:solidFill>
                <a:latin typeface="Verdana"/>
                <a:cs typeface="Verdana"/>
              </a:rPr>
              <a:t>de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45" dirty="0">
                <a:solidFill>
                  <a:srgbClr val="6E7170"/>
                </a:solidFill>
                <a:latin typeface="Verdana"/>
                <a:cs typeface="Verdana"/>
              </a:rPr>
              <a:t>daños</a:t>
            </a:r>
            <a:r>
              <a:rPr sz="1600" b="1" i="1" spc="-21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190" dirty="0">
                <a:solidFill>
                  <a:srgbClr val="6E7170"/>
                </a:solidFill>
                <a:latin typeface="Verdana"/>
                <a:cs typeface="Verdana"/>
              </a:rPr>
              <a:t>identificar</a:t>
            </a:r>
            <a:r>
              <a:rPr sz="1600" b="1" i="1" spc="-18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10" dirty="0">
                <a:solidFill>
                  <a:srgbClr val="6E7170"/>
                </a:solidFill>
                <a:latin typeface="Verdana"/>
                <a:cs typeface="Verdana"/>
              </a:rPr>
              <a:t>los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65" dirty="0">
                <a:solidFill>
                  <a:srgbClr val="6E7170"/>
                </a:solidFill>
                <a:latin typeface="Verdana"/>
                <a:cs typeface="Verdana"/>
              </a:rPr>
              <a:t>insumos</a:t>
            </a:r>
            <a:r>
              <a:rPr sz="1600" b="1" i="1" spc="-200" dirty="0">
                <a:solidFill>
                  <a:srgbClr val="6E7170"/>
                </a:solidFill>
                <a:latin typeface="Verdana"/>
                <a:cs typeface="Verdana"/>
              </a:rPr>
              <a:t> para</a:t>
            </a:r>
            <a:r>
              <a:rPr sz="1600" b="1" i="1" spc="110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6E7170"/>
                </a:solidFill>
                <a:latin typeface="Verdana"/>
                <a:cs typeface="Verdana"/>
              </a:rPr>
              <a:t>la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20" dirty="0">
                <a:solidFill>
                  <a:srgbClr val="6E7170"/>
                </a:solidFill>
                <a:latin typeface="Verdana"/>
                <a:cs typeface="Verdana"/>
              </a:rPr>
              <a:t>atención</a:t>
            </a:r>
            <a:r>
              <a:rPr sz="1600" b="1" i="1" spc="-204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60" dirty="0">
                <a:solidFill>
                  <a:srgbClr val="6E7170"/>
                </a:solidFill>
                <a:latin typeface="Verdana"/>
                <a:cs typeface="Verdana"/>
              </a:rPr>
              <a:t>de </a:t>
            </a:r>
            <a:r>
              <a:rPr sz="1600" b="1" i="1" spc="-530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70" dirty="0">
                <a:solidFill>
                  <a:srgbClr val="6E7170"/>
                </a:solidFill>
                <a:latin typeface="Verdana"/>
                <a:cs typeface="Verdana"/>
              </a:rPr>
              <a:t>emerge</a:t>
            </a:r>
            <a:r>
              <a:rPr sz="1600" b="1" i="1" spc="-265" dirty="0">
                <a:solidFill>
                  <a:srgbClr val="6E7170"/>
                </a:solidFill>
                <a:latin typeface="Verdana"/>
                <a:cs typeface="Verdana"/>
              </a:rPr>
              <a:t>n</a:t>
            </a:r>
            <a:r>
              <a:rPr sz="1600" b="1" i="1" spc="-160" dirty="0">
                <a:solidFill>
                  <a:srgbClr val="6E7170"/>
                </a:solidFill>
                <a:latin typeface="Verdana"/>
                <a:cs typeface="Verdana"/>
              </a:rPr>
              <a:t>ci</a:t>
            </a:r>
            <a:r>
              <a:rPr sz="1600" b="1" i="1" spc="-240" dirty="0">
                <a:solidFill>
                  <a:srgbClr val="6E7170"/>
                </a:solidFill>
                <a:latin typeface="Verdana"/>
                <a:cs typeface="Verdana"/>
              </a:rPr>
              <a:t>a</a:t>
            </a:r>
            <a:r>
              <a:rPr sz="1600" b="1" i="1" spc="-275" dirty="0">
                <a:solidFill>
                  <a:srgbClr val="6E7170"/>
                </a:solidFill>
                <a:latin typeface="Verdana"/>
                <a:cs typeface="Verdana"/>
              </a:rPr>
              <a:t>s</a:t>
            </a:r>
            <a:r>
              <a:rPr sz="1600" b="1" i="1" spc="9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45" dirty="0">
                <a:solidFill>
                  <a:srgbClr val="6E7170"/>
                </a:solidFill>
                <a:latin typeface="Verdana"/>
                <a:cs typeface="Verdana"/>
              </a:rPr>
              <a:t>y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20" dirty="0">
                <a:solidFill>
                  <a:srgbClr val="6E7170"/>
                </a:solidFill>
                <a:latin typeface="Verdana"/>
                <a:cs typeface="Verdana"/>
              </a:rPr>
              <a:t>ca</a:t>
            </a:r>
            <a:r>
              <a:rPr sz="1600" b="1" i="1" spc="-260" dirty="0">
                <a:solidFill>
                  <a:srgbClr val="6E7170"/>
                </a:solidFill>
                <a:latin typeface="Verdana"/>
                <a:cs typeface="Verdana"/>
              </a:rPr>
              <a:t>n</a:t>
            </a:r>
            <a:r>
              <a:rPr sz="1600" b="1" i="1" spc="-215" dirty="0">
                <a:solidFill>
                  <a:srgbClr val="6E7170"/>
                </a:solidFill>
                <a:latin typeface="Verdana"/>
                <a:cs typeface="Verdana"/>
              </a:rPr>
              <a:t>tidades</a:t>
            </a:r>
            <a:r>
              <a:rPr sz="1600" b="1" i="1" spc="-204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45" dirty="0">
                <a:solidFill>
                  <a:srgbClr val="6E7170"/>
                </a:solidFill>
                <a:latin typeface="Verdana"/>
                <a:cs typeface="Verdana"/>
              </a:rPr>
              <a:t>q</a:t>
            </a:r>
            <a:r>
              <a:rPr sz="1600" b="1" i="1" spc="-280" dirty="0">
                <a:solidFill>
                  <a:srgbClr val="6E7170"/>
                </a:solidFill>
                <a:latin typeface="Verdana"/>
                <a:cs typeface="Verdana"/>
              </a:rPr>
              <a:t>u</a:t>
            </a:r>
            <a:r>
              <a:rPr sz="1600" b="1" i="1" spc="-275" dirty="0">
                <a:solidFill>
                  <a:srgbClr val="6E7170"/>
                </a:solidFill>
                <a:latin typeface="Verdana"/>
                <a:cs typeface="Verdana"/>
              </a:rPr>
              <a:t>e</a:t>
            </a:r>
            <a:r>
              <a:rPr sz="1600" b="1" i="1" spc="100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85" dirty="0">
                <a:solidFill>
                  <a:srgbClr val="6E7170"/>
                </a:solidFill>
                <a:latin typeface="Verdana"/>
                <a:cs typeface="Verdana"/>
              </a:rPr>
              <a:t>s</a:t>
            </a:r>
            <a:r>
              <a:rPr sz="1600" b="1" i="1" spc="-275" dirty="0">
                <a:solidFill>
                  <a:srgbClr val="6E7170"/>
                </a:solidFill>
                <a:latin typeface="Verdana"/>
                <a:cs typeface="Verdana"/>
              </a:rPr>
              <a:t>e</a:t>
            </a:r>
            <a:r>
              <a:rPr sz="1600" b="1" i="1" spc="-235" dirty="0">
                <a:solidFill>
                  <a:srgbClr val="6E7170"/>
                </a:solidFill>
                <a:latin typeface="Verdana"/>
                <a:cs typeface="Verdana"/>
              </a:rPr>
              <a:t> </a:t>
            </a:r>
            <a:r>
              <a:rPr sz="1600" b="1" i="1" spc="-220" dirty="0">
                <a:solidFill>
                  <a:srgbClr val="6E7170"/>
                </a:solidFill>
                <a:latin typeface="Verdana"/>
                <a:cs typeface="Verdana"/>
              </a:rPr>
              <a:t>re</a:t>
            </a:r>
            <a:r>
              <a:rPr sz="1600" b="1" i="1" spc="-270" dirty="0">
                <a:solidFill>
                  <a:srgbClr val="6E7170"/>
                </a:solidFill>
                <a:latin typeface="Verdana"/>
                <a:cs typeface="Verdana"/>
              </a:rPr>
              <a:t>q</a:t>
            </a:r>
            <a:r>
              <a:rPr sz="1600" b="1" i="1" spc="-280" dirty="0">
                <a:solidFill>
                  <a:srgbClr val="6E7170"/>
                </a:solidFill>
                <a:latin typeface="Verdana"/>
                <a:cs typeface="Verdana"/>
              </a:rPr>
              <a:t>u</a:t>
            </a:r>
            <a:r>
              <a:rPr sz="1600" b="1" i="1" spc="-180" dirty="0">
                <a:solidFill>
                  <a:srgbClr val="6E7170"/>
                </a:solidFill>
                <a:latin typeface="Verdana"/>
                <a:cs typeface="Verdana"/>
              </a:rPr>
              <a:t>ier</a:t>
            </a:r>
            <a:r>
              <a:rPr sz="1600" b="1" i="1" spc="-250" dirty="0">
                <a:solidFill>
                  <a:srgbClr val="6E7170"/>
                </a:solidFill>
                <a:latin typeface="Verdana"/>
                <a:cs typeface="Verdana"/>
              </a:rPr>
              <a:t>a</a:t>
            </a:r>
            <a:r>
              <a:rPr sz="1600" b="1" i="1" spc="-265" dirty="0">
                <a:solidFill>
                  <a:srgbClr val="6E7170"/>
                </a:solidFill>
                <a:latin typeface="Verdana"/>
                <a:cs typeface="Verdana"/>
              </a:rPr>
              <a:t>n</a:t>
            </a:r>
            <a:r>
              <a:rPr sz="1600" b="1" i="1" spc="-114" dirty="0">
                <a:solidFill>
                  <a:srgbClr val="6E7170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0" y="2380488"/>
            <a:ext cx="8138159" cy="3785870"/>
          </a:xfrm>
          <a:custGeom>
            <a:avLst/>
            <a:gdLst/>
            <a:ahLst/>
            <a:cxnLst/>
            <a:rect l="l" t="t" r="r" b="b"/>
            <a:pathLst>
              <a:path w="8138159" h="3785870">
                <a:moveTo>
                  <a:pt x="8138159" y="0"/>
                </a:moveTo>
                <a:lnTo>
                  <a:pt x="0" y="0"/>
                </a:lnTo>
                <a:lnTo>
                  <a:pt x="0" y="3785616"/>
                </a:lnTo>
                <a:lnTo>
                  <a:pt x="8138159" y="3785616"/>
                </a:lnTo>
                <a:lnTo>
                  <a:pt x="8138159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6548" y="2402586"/>
            <a:ext cx="798131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Participación</a:t>
            </a:r>
            <a:r>
              <a:rPr sz="16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Comité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Seguridad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Salud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6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sanitaria</a:t>
            </a:r>
            <a:r>
              <a:rPr sz="1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refugios</a:t>
            </a:r>
            <a:r>
              <a:rPr sz="16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temporales,</a:t>
            </a:r>
            <a:r>
              <a:rPr sz="1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centros</a:t>
            </a:r>
            <a:r>
              <a:rPr sz="1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acopio</a:t>
            </a:r>
            <a:r>
              <a:rPr sz="16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preparación</a:t>
            </a:r>
            <a:r>
              <a:rPr sz="1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6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Verificación</a:t>
            </a:r>
            <a:r>
              <a:rPr sz="1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giros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competencia</a:t>
            </a:r>
            <a:r>
              <a:rPr sz="16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COFEPRIS</a:t>
            </a:r>
            <a:endParaRPr sz="1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Verificación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sistemas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abastecimiento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agua,</a:t>
            </a:r>
            <a:r>
              <a:rPr sz="16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depósitos</a:t>
            </a:r>
            <a:r>
              <a:rPr sz="16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equipos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desinfección,</a:t>
            </a:r>
            <a:r>
              <a:rPr sz="16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plantas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potabilizadoras,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20" dirty="0" err="1">
                <a:solidFill>
                  <a:srgbClr val="FFFFFF"/>
                </a:solidFill>
                <a:latin typeface="Tahoma"/>
                <a:cs typeface="Tahoma"/>
              </a:rPr>
              <a:t>ipas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1600" spc="-3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30" dirty="0" err="1">
                <a:solidFill>
                  <a:srgbClr val="FFFFFF"/>
                </a:solidFill>
                <a:latin typeface="Tahoma"/>
                <a:cs typeface="Tahoma"/>
              </a:rPr>
              <a:t>ozos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Cloraci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ón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dep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ósi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tos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ag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requieran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fomentar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cl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oración</a:t>
            </a:r>
            <a:endParaRPr sz="1600" dirty="0">
              <a:latin typeface="Tahoma"/>
              <a:cs typeface="Tahoma"/>
            </a:endParaRPr>
          </a:p>
          <a:p>
            <a:pPr marL="299085" marR="69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Tomar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muestra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agua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para uso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consumo humano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para evaluar 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calidad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sanitaria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través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pruebas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rápidas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así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medición</a:t>
            </a:r>
            <a:r>
              <a:rPr sz="1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cloro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residual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libre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amerita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realizar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toma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muestra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Aplicación</a:t>
            </a:r>
            <a:r>
              <a:rPr sz="16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medidas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seguridad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situación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amerita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Distribución</a:t>
            </a:r>
            <a:r>
              <a:rPr sz="16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pastillas</a:t>
            </a:r>
            <a:r>
              <a:rPr sz="1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cloro,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frascos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plata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coloidal,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cal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Impartir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pláticas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fomento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sanitario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sz="1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manejo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higiénico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saneamiento</a:t>
            </a:r>
            <a:endParaRPr sz="16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básico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i="1" spc="-135" dirty="0">
                <a:solidFill>
                  <a:srgbClr val="FFFFFF"/>
                </a:solidFill>
                <a:latin typeface="Verdana"/>
                <a:cs typeface="Verdana"/>
              </a:rPr>
              <a:t>Elaborar</a:t>
            </a:r>
            <a:r>
              <a:rPr sz="16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60" dirty="0">
                <a:solidFill>
                  <a:srgbClr val="FFFFFF"/>
                </a:solidFill>
                <a:latin typeface="Verdana"/>
                <a:cs typeface="Verdana"/>
              </a:rPr>
              <a:t>informe</a:t>
            </a:r>
            <a:r>
              <a:rPr sz="1600" i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7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45" dirty="0">
                <a:solidFill>
                  <a:srgbClr val="FFFFFF"/>
                </a:solidFill>
                <a:latin typeface="Verdana"/>
                <a:cs typeface="Verdana"/>
              </a:rPr>
              <a:t>cierre</a:t>
            </a:r>
            <a:r>
              <a:rPr sz="1600" i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5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600" i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0" dirty="0">
                <a:solidFill>
                  <a:srgbClr val="FFFFFF"/>
                </a:solidFill>
                <a:latin typeface="Verdana"/>
                <a:cs typeface="Verdana"/>
              </a:rPr>
              <a:t>resultados</a:t>
            </a:r>
            <a:r>
              <a:rPr sz="16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7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i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35" dirty="0">
                <a:solidFill>
                  <a:srgbClr val="FFFFFF"/>
                </a:solidFill>
                <a:latin typeface="Verdana"/>
                <a:cs typeface="Verdana"/>
              </a:rPr>
              <a:t>Laboratorio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7740" marR="5080" indent="-2155825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Acciones</a:t>
            </a:r>
            <a:r>
              <a:rPr spc="-245" dirty="0"/>
              <a:t> </a:t>
            </a:r>
            <a:r>
              <a:rPr spc="-190" dirty="0"/>
              <a:t>de</a:t>
            </a:r>
            <a:r>
              <a:rPr spc="-254" dirty="0"/>
              <a:t> </a:t>
            </a:r>
            <a:r>
              <a:rPr spc="-160" dirty="0"/>
              <a:t>Protección</a:t>
            </a:r>
            <a:r>
              <a:rPr spc="-220" dirty="0"/>
              <a:t> </a:t>
            </a:r>
            <a:r>
              <a:rPr spc="-160" dirty="0"/>
              <a:t>contra</a:t>
            </a:r>
            <a:r>
              <a:rPr spc="-260" dirty="0"/>
              <a:t> </a:t>
            </a:r>
            <a:r>
              <a:rPr spc="-210" dirty="0"/>
              <a:t>Riesgos </a:t>
            </a:r>
            <a:r>
              <a:rPr spc="-805" dirty="0"/>
              <a:t> </a:t>
            </a:r>
            <a:r>
              <a:rPr spc="-155" dirty="0"/>
              <a:t>Sanitarios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841" y="1101090"/>
            <a:ext cx="4052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>
                <a:solidFill>
                  <a:srgbClr val="225B4E"/>
                </a:solidFill>
              </a:rPr>
              <a:t>C</a:t>
            </a:r>
            <a:r>
              <a:rPr spc="-85" dirty="0">
                <a:solidFill>
                  <a:srgbClr val="225B4E"/>
                </a:solidFill>
              </a:rPr>
              <a:t>l</a:t>
            </a:r>
            <a:r>
              <a:rPr spc="-160" dirty="0">
                <a:solidFill>
                  <a:srgbClr val="225B4E"/>
                </a:solidFill>
              </a:rPr>
              <a:t>asi</a:t>
            </a:r>
            <a:r>
              <a:rPr spc="-140" dirty="0">
                <a:solidFill>
                  <a:srgbClr val="225B4E"/>
                </a:solidFill>
              </a:rPr>
              <a:t>f</a:t>
            </a:r>
            <a:r>
              <a:rPr spc="-155" dirty="0">
                <a:solidFill>
                  <a:srgbClr val="225B4E"/>
                </a:solidFill>
              </a:rPr>
              <a:t>icación</a:t>
            </a:r>
            <a:r>
              <a:rPr spc="-245" dirty="0">
                <a:solidFill>
                  <a:srgbClr val="225B4E"/>
                </a:solidFill>
              </a:rPr>
              <a:t> </a:t>
            </a:r>
            <a:r>
              <a:rPr spc="-190" dirty="0">
                <a:solidFill>
                  <a:srgbClr val="225B4E"/>
                </a:solidFill>
              </a:rPr>
              <a:t>de</a:t>
            </a:r>
            <a:r>
              <a:rPr spc="-260" dirty="0">
                <a:solidFill>
                  <a:srgbClr val="225B4E"/>
                </a:solidFill>
              </a:rPr>
              <a:t> </a:t>
            </a:r>
            <a:r>
              <a:rPr spc="-180" dirty="0">
                <a:solidFill>
                  <a:srgbClr val="225B4E"/>
                </a:solidFill>
              </a:rPr>
              <a:t>desastres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2039670"/>
            <a:ext cx="11417235" cy="40317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9897" y="1187323"/>
            <a:ext cx="1633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 err="1"/>
              <a:t>Brotes</a:t>
            </a:r>
            <a:endParaRPr spc="-17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2215895"/>
            <a:ext cx="2929127" cy="3904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8028" y="2215895"/>
            <a:ext cx="5207508" cy="39044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57911"/>
            <a:ext cx="11454765" cy="1929764"/>
            <a:chOff x="368808" y="57911"/>
            <a:chExt cx="11454765" cy="19297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704" y="847356"/>
              <a:ext cx="8542020" cy="1139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911" y="987551"/>
              <a:ext cx="8264652" cy="8625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0830" y="1008379"/>
            <a:ext cx="2451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877551" y="2971800"/>
            <a:ext cx="8432800" cy="1494155"/>
            <a:chOff x="1877551" y="2860475"/>
            <a:chExt cx="8432800" cy="14941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51" y="2860475"/>
              <a:ext cx="8432324" cy="14936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11" y="2945891"/>
              <a:ext cx="8264652" cy="13258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76400" y="1284223"/>
            <a:ext cx="9220200" cy="5192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" marR="137160" algn="ctr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Lineamientos</a:t>
            </a: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Atención</a:t>
            </a:r>
            <a:r>
              <a:rPr sz="1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Emergencias</a:t>
            </a:r>
            <a:r>
              <a:rPr sz="1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provocadas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Brotes</a:t>
            </a: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Enfermedades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Infecciosas</a:t>
            </a:r>
            <a:r>
              <a:rPr sz="16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Tahoma"/>
                <a:cs typeface="Tahoma"/>
              </a:rPr>
              <a:t>y/o</a:t>
            </a:r>
            <a:r>
              <a:rPr sz="1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Emergentes</a:t>
            </a:r>
            <a:endParaRPr sz="1600" dirty="0"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  <a:spcBef>
                <a:spcPts val="1510"/>
              </a:spcBef>
            </a:pP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Los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tiempos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notificación </a:t>
            </a:r>
            <a:r>
              <a:rPr sz="1600" b="1" spc="-110" dirty="0">
                <a:solidFill>
                  <a:srgbClr val="6E7170"/>
                </a:solidFill>
                <a:latin typeface="Tahoma"/>
                <a:cs typeface="Tahoma"/>
              </a:rPr>
              <a:t>no </a:t>
            </a:r>
            <a:r>
              <a:rPr sz="1600" b="1" spc="-114" dirty="0">
                <a:solidFill>
                  <a:srgbClr val="6E7170"/>
                </a:solidFill>
                <a:latin typeface="Tahoma"/>
                <a:cs typeface="Tahoma"/>
              </a:rPr>
              <a:t>deben exceder de </a:t>
            </a:r>
            <a:r>
              <a:rPr sz="1600" b="1" spc="-85" dirty="0">
                <a:solidFill>
                  <a:srgbClr val="6E7170"/>
                </a:solidFill>
                <a:latin typeface="Tahoma"/>
                <a:cs typeface="Tahoma"/>
              </a:rPr>
              <a:t>las </a:t>
            </a:r>
            <a:r>
              <a:rPr sz="1600" b="1" spc="-175" dirty="0">
                <a:solidFill>
                  <a:srgbClr val="6E7170"/>
                </a:solidFill>
                <a:latin typeface="Tahoma"/>
                <a:cs typeface="Tahoma"/>
              </a:rPr>
              <a:t>24</a:t>
            </a:r>
            <a:r>
              <a:rPr sz="1600" b="1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6E7170"/>
                </a:solidFill>
                <a:latin typeface="Tahoma"/>
                <a:cs typeface="Tahoma"/>
              </a:rPr>
              <a:t>horas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e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informar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las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acciones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realizadas</a:t>
            </a:r>
            <a:r>
              <a:rPr sz="16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6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un</a:t>
            </a:r>
            <a:r>
              <a:rPr sz="16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6E7170"/>
                </a:solidFill>
                <a:latin typeface="Tahoma"/>
                <a:cs typeface="Tahoma"/>
              </a:rPr>
              <a:t>periodo</a:t>
            </a:r>
            <a:r>
              <a:rPr sz="1600" b="1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6E7170"/>
                </a:solidFill>
                <a:latin typeface="Tahoma"/>
                <a:cs typeface="Tahoma"/>
              </a:rPr>
              <a:t>no</a:t>
            </a:r>
            <a:r>
              <a:rPr sz="1600" b="1" spc="-105" dirty="0">
                <a:solidFill>
                  <a:srgbClr val="6E7170"/>
                </a:solidFill>
                <a:latin typeface="Tahoma"/>
                <a:cs typeface="Tahoma"/>
              </a:rPr>
              <a:t> mayor</a:t>
            </a:r>
            <a:r>
              <a:rPr sz="1600" b="1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175" dirty="0">
                <a:solidFill>
                  <a:srgbClr val="6E7170"/>
                </a:solidFill>
                <a:latin typeface="Tahoma"/>
                <a:cs typeface="Tahoma"/>
              </a:rPr>
              <a:t>24</a:t>
            </a:r>
            <a:r>
              <a:rPr sz="1600" b="1" spc="-105" dirty="0">
                <a:solidFill>
                  <a:srgbClr val="6E7170"/>
                </a:solidFill>
                <a:latin typeface="Tahoma"/>
                <a:cs typeface="Tahoma"/>
              </a:rPr>
              <a:t> horas</a:t>
            </a:r>
            <a:r>
              <a:rPr sz="1600" b="1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6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6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formatos</a:t>
            </a:r>
            <a:r>
              <a:rPr sz="16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establecidos</a:t>
            </a:r>
            <a:r>
              <a:rPr sz="16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6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procedimiento </a:t>
            </a:r>
            <a:r>
              <a:rPr sz="1600" spc="-4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6E7170"/>
                </a:solidFill>
                <a:latin typeface="Tahoma"/>
                <a:cs typeface="Tahoma"/>
              </a:rPr>
              <a:t>COS-DEPE-P-02-PGA.</a:t>
            </a:r>
            <a:endParaRPr lang="es-MX" sz="1600" spc="-65" dirty="0">
              <a:solidFill>
                <a:srgbClr val="6E7170"/>
              </a:solidFill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  <a:spcBef>
                <a:spcPts val="1510"/>
              </a:spcBef>
            </a:pP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60370" marR="2956560" algn="ctr">
              <a:lnSpc>
                <a:spcPct val="100000"/>
              </a:lnSpc>
            </a:pP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Identificación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0" dirty="0" err="1">
                <a:solidFill>
                  <a:srgbClr val="FFFFFF"/>
                </a:solidFill>
                <a:latin typeface="Tahoma"/>
                <a:cs typeface="Tahoma"/>
              </a:rPr>
              <a:t>Qu</a:t>
            </a:r>
            <a:r>
              <a:rPr sz="1600" b="1" spc="-125" dirty="0" err="1">
                <a:solidFill>
                  <a:srgbClr val="FFFFFF"/>
                </a:solidFill>
                <a:latin typeface="Tahoma"/>
                <a:cs typeface="Tahoma"/>
              </a:rPr>
              <a:t>ejas</a:t>
            </a:r>
            <a:endParaRPr sz="1600" dirty="0">
              <a:latin typeface="Tahoma"/>
              <a:cs typeface="Tahoma"/>
            </a:endParaRPr>
          </a:p>
          <a:p>
            <a:pPr marL="1534160" marR="1530350" algn="ctr">
              <a:lnSpc>
                <a:spcPct val="100000"/>
              </a:lnSpc>
              <a:spcBef>
                <a:spcPts val="5"/>
              </a:spcBef>
            </a:pP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Información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instituciones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</a:rPr>
              <a:t>salud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pública</a:t>
            </a:r>
            <a:r>
              <a:rPr sz="16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 err="1">
                <a:solidFill>
                  <a:srgbClr val="FFFFFF"/>
                </a:solidFill>
                <a:latin typeface="Tahoma"/>
                <a:cs typeface="Tahoma"/>
              </a:rPr>
              <a:t>privadas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s-MX" sz="1600" b="1" spc="-45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534160" marR="1530350" algn="ctr">
              <a:lnSpc>
                <a:spcPct val="100000"/>
              </a:lnSpc>
              <a:spcBef>
                <a:spcPts val="5"/>
              </a:spcBef>
            </a:pPr>
            <a:r>
              <a:rPr sz="1600" b="1" spc="-125" dirty="0">
                <a:solidFill>
                  <a:srgbClr val="FFFFFF"/>
                </a:solidFill>
                <a:latin typeface="Tahoma"/>
                <a:cs typeface="Tahoma"/>
              </a:rPr>
              <a:t>Vig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lancia</a:t>
            </a:r>
            <a:r>
              <a:rPr sz="16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epidemio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lógi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Monitoreo</a:t>
            </a:r>
            <a:r>
              <a:rPr sz="16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Medios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endParaRPr lang="es-MX" b="1" spc="-100" dirty="0">
              <a:solidFill>
                <a:srgbClr val="6E717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800" b="1" spc="-100" dirty="0" err="1">
                <a:solidFill>
                  <a:srgbClr val="6E7170"/>
                </a:solidFill>
                <a:latin typeface="Tahoma"/>
                <a:cs typeface="Tahoma"/>
              </a:rPr>
              <a:t>For</a:t>
            </a:r>
            <a:r>
              <a:rPr sz="1800" b="1" spc="-165" dirty="0" err="1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b="1" spc="-114" dirty="0" err="1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b="1" spc="-90" dirty="0" err="1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800" b="1" spc="-125" dirty="0" err="1">
                <a:solidFill>
                  <a:srgbClr val="6E7170"/>
                </a:solidFill>
                <a:latin typeface="Tahoma"/>
                <a:cs typeface="Tahoma"/>
              </a:rPr>
              <a:t>os</a:t>
            </a:r>
            <a:r>
              <a:rPr sz="1800" b="1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b="1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800" b="1" spc="-8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800" b="1" spc="-45" dirty="0">
                <a:solidFill>
                  <a:srgbClr val="6E7170"/>
                </a:solidFill>
                <a:latin typeface="Tahoma"/>
                <a:cs typeface="Tahoma"/>
              </a:rPr>
              <a:t>il</a:t>
            </a:r>
            <a:r>
              <a:rPr sz="1800" b="1" spc="-5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800" b="1" spc="-105" dirty="0">
                <a:solidFill>
                  <a:srgbClr val="6E7170"/>
                </a:solidFill>
                <a:latin typeface="Tahoma"/>
                <a:cs typeface="Tahoma"/>
              </a:rPr>
              <a:t>zar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Forma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1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: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inf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maci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gener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b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l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6E7170"/>
                </a:solidFill>
                <a:latin typeface="Tahoma"/>
                <a:cs typeface="Tahoma"/>
              </a:rPr>
              <a:t>2:</a:t>
            </a:r>
            <a:r>
              <a:rPr sz="1400" spc="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registro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actividades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diarias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“hoja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campo”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6E7170"/>
                </a:solidFill>
                <a:latin typeface="Tahoma"/>
                <a:cs typeface="Tahoma"/>
              </a:rPr>
              <a:t>3:</a:t>
            </a:r>
            <a:r>
              <a:rPr sz="1400" spc="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acciones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contra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riesgos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sanitarios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6E7170"/>
                </a:solidFill>
                <a:latin typeface="Tahoma"/>
                <a:cs typeface="Tahoma"/>
              </a:rPr>
              <a:t>4:</a:t>
            </a:r>
            <a:r>
              <a:rPr sz="1400" spc="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muestra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resultados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endParaRPr sz="1400" dirty="0">
              <a:latin typeface="Tahoma"/>
              <a:cs typeface="Tahoma"/>
            </a:endParaRPr>
          </a:p>
          <a:p>
            <a:pPr marL="927100" marR="345440">
              <a:lnSpc>
                <a:spcPct val="108300"/>
              </a:lnSpc>
              <a:spcBef>
                <a:spcPts val="25"/>
              </a:spcBef>
            </a:pPr>
            <a:r>
              <a:rPr sz="1200" spc="-50" dirty="0">
                <a:solidFill>
                  <a:srgbClr val="6E7170"/>
                </a:solidFill>
                <a:latin typeface="Tahoma"/>
                <a:cs typeface="Tahoma"/>
              </a:rPr>
              <a:t>4a.</a:t>
            </a:r>
            <a:r>
              <a:rPr sz="12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2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2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2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método</a:t>
            </a:r>
            <a:r>
              <a:rPr sz="12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7170"/>
                </a:solidFill>
                <a:latin typeface="Tahoma"/>
                <a:cs typeface="Tahoma"/>
              </a:rPr>
              <a:t>colilert</a:t>
            </a:r>
            <a:r>
              <a:rPr sz="12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6E7170"/>
                </a:solidFill>
                <a:latin typeface="Tahoma"/>
                <a:cs typeface="Tahoma"/>
              </a:rPr>
              <a:t>(para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2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2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centro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operativo). </a:t>
            </a:r>
            <a:r>
              <a:rPr sz="1200" spc="-3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6E7170"/>
                </a:solidFill>
                <a:latin typeface="Tahoma"/>
                <a:cs typeface="Tahoma"/>
              </a:rPr>
              <a:t>4b.</a:t>
            </a:r>
            <a:r>
              <a:rPr sz="12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2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12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2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2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2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7170"/>
                </a:solidFill>
                <a:latin typeface="Tahoma"/>
                <a:cs typeface="Tahoma"/>
              </a:rPr>
              <a:t>laboratorio.</a:t>
            </a:r>
            <a:endParaRPr sz="1200" dirty="0">
              <a:latin typeface="Tahoma"/>
              <a:cs typeface="Tahoma"/>
            </a:endParaRPr>
          </a:p>
          <a:p>
            <a:pPr marL="299085" marR="5080" indent="-287020">
              <a:lnSpc>
                <a:spcPts val="1680"/>
              </a:lnSpc>
              <a:spcBef>
                <a:spcPts val="3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4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6E7170"/>
                </a:solidFill>
                <a:latin typeface="Tahoma"/>
                <a:cs typeface="Tahoma"/>
              </a:rPr>
              <a:t>5:</a:t>
            </a:r>
            <a:r>
              <a:rPr sz="1400" spc="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encuesta</a:t>
            </a:r>
            <a:r>
              <a:rPr sz="1400" spc="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levantamiento</a:t>
            </a:r>
            <a:r>
              <a:rPr sz="14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información</a:t>
            </a:r>
            <a:r>
              <a:rPr sz="1400" spc="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brotes</a:t>
            </a:r>
            <a:r>
              <a:rPr sz="1400" spc="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400" spc="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enfermedades</a:t>
            </a:r>
            <a:r>
              <a:rPr sz="1400" spc="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infecciosas</a:t>
            </a:r>
            <a:r>
              <a:rPr sz="14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y/o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emergentes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8728" y="2045207"/>
            <a:ext cx="5114925" cy="1586865"/>
            <a:chOff x="3538728" y="2045207"/>
            <a:chExt cx="5114925" cy="1586865"/>
          </a:xfrm>
        </p:grpSpPr>
        <p:sp>
          <p:nvSpPr>
            <p:cNvPr id="3" name="object 3"/>
            <p:cNvSpPr/>
            <p:nvPr/>
          </p:nvSpPr>
          <p:spPr>
            <a:xfrm>
              <a:off x="3538728" y="2045207"/>
              <a:ext cx="5114925" cy="338455"/>
            </a:xfrm>
            <a:custGeom>
              <a:avLst/>
              <a:gdLst/>
              <a:ahLst/>
              <a:cxnLst/>
              <a:rect l="l" t="t" r="r" b="b"/>
              <a:pathLst>
                <a:path w="5114925" h="338455">
                  <a:moveTo>
                    <a:pt x="5114544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114544" y="338327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549" y="2137536"/>
              <a:ext cx="190500" cy="1417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38728" y="2423159"/>
              <a:ext cx="5114925" cy="585470"/>
            </a:xfrm>
            <a:custGeom>
              <a:avLst/>
              <a:gdLst/>
              <a:ahLst/>
              <a:cxnLst/>
              <a:rect l="l" t="t" r="r" b="b"/>
              <a:pathLst>
                <a:path w="5114925" h="585469">
                  <a:moveTo>
                    <a:pt x="51145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14544" y="585215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549" y="2515869"/>
              <a:ext cx="190500" cy="1417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38728" y="3047999"/>
              <a:ext cx="5114925" cy="584200"/>
            </a:xfrm>
            <a:custGeom>
              <a:avLst/>
              <a:gdLst/>
              <a:ahLst/>
              <a:cxnLst/>
              <a:rect l="l" t="t" r="r" b="b"/>
              <a:pathLst>
                <a:path w="5114925" h="584200">
                  <a:moveTo>
                    <a:pt x="5114544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5114544" y="583692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549" y="3140455"/>
              <a:ext cx="190500" cy="14173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538728" y="4296155"/>
            <a:ext cx="5114925" cy="718185"/>
            <a:chOff x="3538728" y="4296155"/>
            <a:chExt cx="5114925" cy="718185"/>
          </a:xfrm>
        </p:grpSpPr>
        <p:sp>
          <p:nvSpPr>
            <p:cNvPr id="10" name="object 10"/>
            <p:cNvSpPr/>
            <p:nvPr/>
          </p:nvSpPr>
          <p:spPr>
            <a:xfrm>
              <a:off x="3538728" y="4296155"/>
              <a:ext cx="5114925" cy="340360"/>
            </a:xfrm>
            <a:custGeom>
              <a:avLst/>
              <a:gdLst/>
              <a:ahLst/>
              <a:cxnLst/>
              <a:rect l="l" t="t" r="r" b="b"/>
              <a:pathLst>
                <a:path w="5114925" h="340360">
                  <a:moveTo>
                    <a:pt x="5114544" y="0"/>
                  </a:moveTo>
                  <a:lnTo>
                    <a:pt x="0" y="0"/>
                  </a:lnTo>
                  <a:lnTo>
                    <a:pt x="0" y="339852"/>
                  </a:lnTo>
                  <a:lnTo>
                    <a:pt x="5114544" y="339852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549" y="4389754"/>
              <a:ext cx="190500" cy="141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8728" y="4675631"/>
              <a:ext cx="5114925" cy="338455"/>
            </a:xfrm>
            <a:custGeom>
              <a:avLst/>
              <a:gdLst/>
              <a:ahLst/>
              <a:cxnLst/>
              <a:rect l="l" t="t" r="r" b="b"/>
              <a:pathLst>
                <a:path w="5114925" h="338454">
                  <a:moveTo>
                    <a:pt x="5114544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114544" y="338327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549" y="4768087"/>
              <a:ext cx="190500" cy="141731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63592"/>
              </p:ext>
            </p:extLst>
          </p:nvPr>
        </p:nvGraphicFramePr>
        <p:xfrm>
          <a:off x="3538728" y="2045207"/>
          <a:ext cx="5114290" cy="2968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139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Identifi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ar</a:t>
                      </a:r>
                      <a:r>
                        <a:rPr sz="1600" spc="-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600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Fuente</a:t>
                      </a:r>
                      <a:r>
                        <a:rPr sz="1600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pos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ble</a:t>
                      </a:r>
                      <a:r>
                        <a:rPr sz="1600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Agente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Causal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1358900" algn="l"/>
                          <a:tab pos="1678939" algn="l"/>
                          <a:tab pos="2864485" algn="l"/>
                          <a:tab pos="3396615" algn="l"/>
                          <a:tab pos="4077970" algn="l"/>
                          <a:tab pos="4440555" algn="l"/>
                        </a:tabLst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Alimento	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	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ingrediente	que	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portó	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	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agente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contaminante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Métodos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proc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samiento,</a:t>
                      </a:r>
                      <a:r>
                        <a:rPr sz="1600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env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prepa</a:t>
                      </a:r>
                      <a:r>
                        <a:rPr sz="1600" spc="1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</a:t>
                      </a:r>
                      <a:r>
                        <a:rPr sz="1600" spc="5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ón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los</a:t>
                      </a:r>
                      <a:r>
                        <a:rPr sz="1600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sz="1600" spc="-1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alimento</a:t>
                      </a:r>
                      <a:r>
                        <a:rPr sz="1600" spc="-1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fue</a:t>
                      </a:r>
                      <a:r>
                        <a:rPr sz="1600" spc="-1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etido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78">
                <a:tc>
                  <a:txBody>
                    <a:bodyPr/>
                    <a:lstStyle/>
                    <a:p>
                      <a:pPr marL="378460" marR="825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1166495" algn="l"/>
                          <a:tab pos="1412240" algn="l"/>
                          <a:tab pos="2190750" algn="l"/>
                          <a:tab pos="2444115" algn="l"/>
                          <a:tab pos="3141980" algn="l"/>
                          <a:tab pos="3480435" algn="l"/>
                          <a:tab pos="4777105" algn="l"/>
                        </a:tabLst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Formas	y	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ug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es	a	donde	se	distribu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eron	los  alimentos</a:t>
                      </a:r>
                      <a:r>
                        <a:rPr sz="1600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im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ados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A0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Gr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pos</a:t>
                      </a:r>
                      <a:r>
                        <a:rPr sz="1600" spc="-1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600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población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600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riesgo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nica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ión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riesgo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600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población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T w="53975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548" y="3765041"/>
            <a:ext cx="190500" cy="1417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52600" y="5181600"/>
            <a:ext cx="853439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Realizar seguimiento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estrecho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del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brote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una </a:t>
            </a:r>
            <a:r>
              <a:rPr sz="1600" spc="-45" dirty="0">
                <a:solidFill>
                  <a:srgbClr val="6E7170"/>
                </a:solidFill>
                <a:latin typeface="Tahoma"/>
                <a:cs typeface="Tahoma"/>
              </a:rPr>
              <a:t>vez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que </a:t>
            </a:r>
            <a:r>
              <a:rPr sz="1600" spc="-50" dirty="0">
                <a:solidFill>
                  <a:srgbClr val="6E7170"/>
                </a:solidFill>
                <a:latin typeface="Tahoma"/>
                <a:cs typeface="Tahoma"/>
              </a:rPr>
              <a:t>se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han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obtenido todos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los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datos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e </a:t>
            </a:r>
            <a:r>
              <a:rPr sz="16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información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todas</a:t>
            </a:r>
            <a:r>
              <a:rPr sz="16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dependencias</a:t>
            </a:r>
            <a:r>
              <a:rPr sz="16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involucradas,</a:t>
            </a:r>
            <a:r>
              <a:rPr sz="16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6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fin</a:t>
            </a:r>
            <a:r>
              <a:rPr sz="16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minimizar</a:t>
            </a:r>
            <a:r>
              <a:rPr sz="16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riesgo</a:t>
            </a:r>
            <a:r>
              <a:rPr sz="16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6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evitar</a:t>
            </a:r>
            <a:r>
              <a:rPr sz="16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600" spc="-4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aparición</a:t>
            </a:r>
            <a:r>
              <a:rPr sz="16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nuevos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casos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27296" y="1133043"/>
            <a:ext cx="3143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At</a:t>
            </a:r>
            <a:r>
              <a:rPr spc="-215" dirty="0"/>
              <a:t>e</a:t>
            </a:r>
            <a:r>
              <a:rPr spc="-165" dirty="0"/>
              <a:t>nción</a:t>
            </a:r>
            <a:r>
              <a:rPr spc="-254" dirty="0"/>
              <a:t> </a:t>
            </a:r>
            <a:r>
              <a:rPr spc="-195" dirty="0"/>
              <a:t>d</a:t>
            </a:r>
            <a:r>
              <a:rPr spc="-180" dirty="0"/>
              <a:t>e</a:t>
            </a:r>
            <a:r>
              <a:rPr spc="-45" dirty="0"/>
              <a:t>l</a:t>
            </a:r>
            <a:r>
              <a:rPr spc="-265" dirty="0"/>
              <a:t> </a:t>
            </a:r>
            <a:r>
              <a:rPr spc="-195" dirty="0"/>
              <a:t>eve</a:t>
            </a:r>
            <a:r>
              <a:rPr spc="-155" dirty="0"/>
              <a:t>nto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9010" y="2100067"/>
            <a:ext cx="9709785" cy="3327400"/>
            <a:chOff x="1239010" y="2100067"/>
            <a:chExt cx="9709785" cy="3327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010" y="2100067"/>
              <a:ext cx="9709406" cy="332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500" y="2194559"/>
              <a:ext cx="9523476" cy="31409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14017" y="2216658"/>
            <a:ext cx="9365615" cy="4151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Aplicar las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medidas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 seguridad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sanitaria 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aseguramiento,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destrucción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15" dirty="0">
                <a:solidFill>
                  <a:srgbClr val="FFFFFF"/>
                </a:solidFill>
                <a:latin typeface="Tahoma"/>
                <a:cs typeface="Tahoma"/>
              </a:rPr>
              <a:t>y/o</a:t>
            </a:r>
            <a:r>
              <a:rPr sz="18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suspensión 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parcial</a:t>
            </a:r>
            <a:r>
              <a:rPr sz="18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total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servicios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corresponda,</a:t>
            </a:r>
            <a:r>
              <a:rPr sz="1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indicando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trata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sz="1800" b="1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emergencia.</a:t>
            </a:r>
            <a:endParaRPr sz="180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verificación</a:t>
            </a:r>
            <a:r>
              <a:rPr sz="18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toma</a:t>
            </a:r>
            <a:r>
              <a:rPr sz="1800" spc="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muestra</a:t>
            </a:r>
            <a:r>
              <a:rPr sz="1800" spc="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sospechosos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complementarán</a:t>
            </a:r>
            <a:r>
              <a:rPr sz="1800" spc="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endParaRPr sz="1800">
              <a:latin typeface="Tahoma"/>
              <a:cs typeface="Tahoma"/>
            </a:endParaRPr>
          </a:p>
          <a:p>
            <a:pPr marL="299085" algn="just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ctivid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sanea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ie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básico</a:t>
            </a:r>
            <a:endParaRPr sz="180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9081135" algn="l"/>
              </a:tabLst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8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brote</a:t>
            </a:r>
            <a:r>
              <a:rPr sz="18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tien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mo</a:t>
            </a:r>
            <a:r>
              <a:rPr sz="18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ori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hículo</a:t>
            </a:r>
            <a:r>
              <a:rPr sz="18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nsmisión</a:t>
            </a:r>
            <a:r>
              <a:rPr sz="18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otra</a:t>
            </a:r>
            <a:r>
              <a:rPr sz="18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fe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erativ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l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autoridades</a:t>
            </a:r>
            <a:r>
              <a:rPr sz="1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estatales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involucradas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coordinaran</a:t>
            </a:r>
            <a:r>
              <a:rPr sz="1800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evento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Reali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integra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lisis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informaci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Generar</a:t>
            </a:r>
            <a:r>
              <a:rPr sz="1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conclusiones</a:t>
            </a:r>
            <a:r>
              <a:rPr sz="1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considerando</a:t>
            </a:r>
            <a:r>
              <a:rPr sz="1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identificación</a:t>
            </a:r>
            <a:r>
              <a:rPr sz="1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enfermedad,</a:t>
            </a:r>
            <a:r>
              <a:rPr sz="1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producto,</a:t>
            </a:r>
            <a:r>
              <a:rPr sz="1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involucrado,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ori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mis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blación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210" dirty="0">
                <a:solidFill>
                  <a:srgbClr val="FFFFFF"/>
                </a:solidFill>
                <a:latin typeface="Verdana"/>
                <a:cs typeface="Verdana"/>
              </a:rPr>
              <a:t>Ela</a:t>
            </a:r>
            <a:r>
              <a:rPr sz="1800" b="1" i="1" spc="-25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b="1" i="1" spc="-2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b="1" i="1" spc="-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i="1" spc="-21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b="1" i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b="1" i="1" spc="-275" dirty="0">
                <a:solidFill>
                  <a:srgbClr val="FFFFFF"/>
                </a:solidFill>
                <a:latin typeface="Verdana"/>
                <a:cs typeface="Verdana"/>
              </a:rPr>
              <a:t>forme</a:t>
            </a:r>
            <a:r>
              <a:rPr sz="1800" b="1" i="1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b="1" i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04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800" b="1" i="1" spc="-3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i="1" spc="-20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i="1" spc="-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i="1" spc="-3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i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75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800" b="1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65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1800" b="1" i="1" spc="-3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b="1" i="1" spc="-225" dirty="0">
                <a:solidFill>
                  <a:srgbClr val="FFFFFF"/>
                </a:solidFill>
                <a:latin typeface="Verdana"/>
                <a:cs typeface="Verdana"/>
              </a:rPr>
              <a:t>ltados</a:t>
            </a:r>
            <a:r>
              <a:rPr sz="1800" b="1" i="1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b="1" i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254" dirty="0">
                <a:solidFill>
                  <a:srgbClr val="FFFFFF"/>
                </a:solidFill>
                <a:latin typeface="Verdana"/>
                <a:cs typeface="Verdana"/>
              </a:rPr>
              <a:t>Labo</a:t>
            </a:r>
            <a:r>
              <a:rPr sz="1800" b="1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i="1" spc="-225" dirty="0">
                <a:solidFill>
                  <a:srgbClr val="FFFFFF"/>
                </a:solidFill>
                <a:latin typeface="Verdana"/>
                <a:cs typeface="Verdana"/>
              </a:rPr>
              <a:t>ato</a:t>
            </a:r>
            <a:r>
              <a:rPr sz="1800" b="1" i="1" spc="-1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i="1" spc="-210" dirty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Verdana"/>
              <a:cs typeface="Verdana"/>
            </a:endParaRPr>
          </a:p>
          <a:p>
            <a:pPr marL="880110" marR="1022985" indent="-635" algn="ctr">
              <a:lnSpc>
                <a:spcPct val="100000"/>
              </a:lnSpc>
            </a:pPr>
            <a:r>
              <a:rPr sz="1600" spc="-50" dirty="0">
                <a:solidFill>
                  <a:srgbClr val="6E7170"/>
                </a:solidFill>
                <a:latin typeface="Tahoma"/>
                <a:cs typeface="Tahoma"/>
              </a:rPr>
              <a:t>Referencia:</a:t>
            </a:r>
            <a:r>
              <a:rPr sz="16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6E7170"/>
                </a:solidFill>
                <a:latin typeface="Tahoma"/>
                <a:cs typeface="Tahoma"/>
              </a:rPr>
              <a:t>OPS-OMS,</a:t>
            </a:r>
            <a:r>
              <a:rPr sz="16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Guía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6E7170"/>
                </a:solidFill>
                <a:latin typeface="Tahoma"/>
                <a:cs typeface="Tahoma"/>
              </a:rPr>
              <a:t>veta,</a:t>
            </a:r>
            <a:r>
              <a:rPr sz="16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Guía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6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establecimiento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sistemas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vigilancia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 epidemiológica</a:t>
            </a:r>
            <a:r>
              <a:rPr sz="16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enfermedades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transmitidas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6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alimentos</a:t>
            </a:r>
            <a:r>
              <a:rPr sz="16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70" dirty="0">
                <a:solidFill>
                  <a:srgbClr val="6E7170"/>
                </a:solidFill>
                <a:latin typeface="Tahoma"/>
                <a:cs typeface="Tahoma"/>
              </a:rPr>
              <a:t>(veta)</a:t>
            </a:r>
            <a:r>
              <a:rPr sz="16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6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investigación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600" spc="-48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brotes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toxi-infecciones</a:t>
            </a:r>
            <a:r>
              <a:rPr sz="16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alimentarias.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0164" y="1001013"/>
            <a:ext cx="60090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4085" marR="5080" indent="-219202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Acciones</a:t>
            </a:r>
            <a:r>
              <a:rPr spc="-250" dirty="0"/>
              <a:t> </a:t>
            </a:r>
            <a:r>
              <a:rPr spc="-190" dirty="0"/>
              <a:t>de</a:t>
            </a:r>
            <a:r>
              <a:rPr spc="-254" dirty="0"/>
              <a:t> </a:t>
            </a:r>
            <a:r>
              <a:rPr spc="-160" dirty="0"/>
              <a:t>Protección</a:t>
            </a:r>
            <a:r>
              <a:rPr spc="-220" dirty="0"/>
              <a:t> </a:t>
            </a:r>
            <a:r>
              <a:rPr spc="-160" dirty="0"/>
              <a:t>contra</a:t>
            </a:r>
            <a:r>
              <a:rPr spc="-250" dirty="0"/>
              <a:t> </a:t>
            </a:r>
            <a:r>
              <a:rPr spc="-210" dirty="0"/>
              <a:t>Riesgos </a:t>
            </a:r>
            <a:r>
              <a:rPr spc="-805" dirty="0"/>
              <a:t> </a:t>
            </a:r>
            <a:r>
              <a:rPr spc="-155" dirty="0"/>
              <a:t>Sanitarios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6838" y="1240358"/>
            <a:ext cx="487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 err="1"/>
              <a:t>Exp</a:t>
            </a:r>
            <a:r>
              <a:rPr spc="-210" dirty="0" err="1"/>
              <a:t>o</a:t>
            </a:r>
            <a:r>
              <a:rPr spc="-185" dirty="0" err="1"/>
              <a:t>s</a:t>
            </a:r>
            <a:r>
              <a:rPr spc="-110" dirty="0" err="1"/>
              <a:t>ici</a:t>
            </a:r>
            <a:r>
              <a:rPr spc="-190" dirty="0" err="1"/>
              <a:t>ó</a:t>
            </a:r>
            <a:r>
              <a:rPr spc="-195" dirty="0" err="1"/>
              <a:t>n</a:t>
            </a:r>
            <a:r>
              <a:rPr spc="-254" dirty="0"/>
              <a:t> </a:t>
            </a:r>
            <a:r>
              <a:rPr spc="-204" dirty="0"/>
              <a:t>a</a:t>
            </a:r>
            <a:r>
              <a:rPr spc="-265" dirty="0"/>
              <a:t> </a:t>
            </a:r>
            <a:r>
              <a:rPr spc="-150" dirty="0"/>
              <a:t>otros</a:t>
            </a:r>
            <a:r>
              <a:rPr spc="-260" dirty="0"/>
              <a:t> </a:t>
            </a:r>
            <a:r>
              <a:rPr spc="-210" dirty="0"/>
              <a:t>agen</a:t>
            </a:r>
            <a:r>
              <a:rPr spc="-155" dirty="0"/>
              <a:t>t</a:t>
            </a:r>
            <a:r>
              <a:rPr spc="-210" dirty="0"/>
              <a:t>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7" y="2237232"/>
            <a:ext cx="4989576" cy="37429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2135" y="2237232"/>
            <a:ext cx="4989575" cy="3742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20902"/>
            <a:ext cx="2426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>
                <a:solidFill>
                  <a:srgbClr val="225B4E"/>
                </a:solidFill>
                <a:latin typeface="Arial"/>
                <a:cs typeface="Arial"/>
              </a:rPr>
              <a:t>Instrucciones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8505"/>
            <a:ext cx="10358755" cy="351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7100"/>
              </a:lnSpc>
              <a:spcBef>
                <a:spcPts val="100"/>
              </a:spcBef>
              <a:buClr>
                <a:srgbClr val="9F2141"/>
              </a:buClr>
              <a:buAutoNum type="arabicPeriod"/>
              <a:tabLst>
                <a:tab pos="356235" algn="l"/>
              </a:tabLst>
            </a:pP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Registra</a:t>
            </a:r>
            <a:r>
              <a:rPr sz="2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manera</a:t>
            </a:r>
            <a:r>
              <a:rPr sz="2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correcta</a:t>
            </a:r>
            <a:r>
              <a:rPr sz="20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nombre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completo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2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usuario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solicitante</a:t>
            </a: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primera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letra </a:t>
            </a:r>
            <a:r>
              <a:rPr sz="2000" spc="-6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cada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palabra</a:t>
            </a:r>
            <a:r>
              <a:rPr sz="20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mayúscula</a:t>
            </a:r>
            <a:r>
              <a:rPr sz="20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20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2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demás</a:t>
            </a:r>
            <a:r>
              <a:rPr sz="2000" spc="-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-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minúscula,</a:t>
            </a:r>
            <a:r>
              <a:rPr sz="20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ya</a:t>
            </a:r>
            <a:r>
              <a:rPr sz="2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2000" spc="-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2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esos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será</a:t>
            </a:r>
            <a:r>
              <a:rPr sz="20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emitida </a:t>
            </a:r>
            <a:r>
              <a:rPr sz="2000" spc="-6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2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constancia.</a:t>
            </a:r>
            <a:endParaRPr sz="2000">
              <a:latin typeface="Tahoma"/>
              <a:cs typeface="Tahoma"/>
            </a:endParaRPr>
          </a:p>
          <a:p>
            <a:pPr marL="355600" marR="5080" indent="-343535" algn="just">
              <a:lnSpc>
                <a:spcPct val="117000"/>
              </a:lnSpc>
              <a:spcBef>
                <a:spcPts val="935"/>
              </a:spcBef>
              <a:buClr>
                <a:srgbClr val="9F2141"/>
              </a:buClr>
              <a:buAutoNum type="arabicPeriod"/>
              <a:tabLst>
                <a:tab pos="356235" algn="l"/>
              </a:tabLst>
            </a:pP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Una</a:t>
            </a:r>
            <a:r>
              <a:rPr sz="20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6E7170"/>
                </a:solidFill>
                <a:latin typeface="Tahoma"/>
                <a:cs typeface="Tahoma"/>
              </a:rPr>
              <a:t>vez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concluido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20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“Google</a:t>
            </a:r>
            <a:r>
              <a:rPr sz="20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formularios”</a:t>
            </a:r>
            <a:r>
              <a:rPr sz="2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20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apartados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2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generales, </a:t>
            </a:r>
            <a:r>
              <a:rPr sz="2000" spc="-6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evaluación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 aprendizaje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posteriormente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deberá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dar </a:t>
            </a:r>
            <a:r>
              <a:rPr sz="2000" spc="15" dirty="0">
                <a:solidFill>
                  <a:srgbClr val="6E7170"/>
                </a:solidFill>
                <a:latin typeface="Tahoma"/>
                <a:cs typeface="Tahoma"/>
              </a:rPr>
              <a:t>clic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el botón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2000" spc="-120" dirty="0">
                <a:solidFill>
                  <a:srgbClr val="6E7170"/>
                </a:solidFill>
                <a:latin typeface="Tahoma"/>
                <a:cs typeface="Tahoma"/>
              </a:rPr>
              <a:t>ENVIAR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que </a:t>
            </a: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se </a:t>
            </a:r>
            <a:r>
              <a:rPr sz="2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encuentra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final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formulario.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405"/>
              </a:spcBef>
              <a:buClr>
                <a:srgbClr val="9F2141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Oprimir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opción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revisión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20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constatar</a:t>
            </a:r>
            <a:r>
              <a:rPr sz="20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calificación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obtenida.</a:t>
            </a:r>
            <a:endParaRPr sz="2000">
              <a:latin typeface="Tahoma"/>
              <a:cs typeface="Tahoma"/>
            </a:endParaRPr>
          </a:p>
          <a:p>
            <a:pPr marL="355600" marR="5715" indent="-343535" algn="just">
              <a:lnSpc>
                <a:spcPct val="117000"/>
              </a:lnSpc>
              <a:spcBef>
                <a:spcPts val="1010"/>
              </a:spcBef>
              <a:buClr>
                <a:srgbClr val="9F2141"/>
              </a:buClr>
              <a:buAutoNum type="arabicPeriod"/>
              <a:tabLst>
                <a:tab pos="356235" algn="l"/>
              </a:tabLst>
            </a:pP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calificación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para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aprobar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curso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deberá 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ser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del 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100 </a:t>
            </a:r>
            <a:r>
              <a:rPr sz="2000" spc="-204" dirty="0">
                <a:solidFill>
                  <a:srgbClr val="6E7170"/>
                </a:solidFill>
                <a:latin typeface="Tahoma"/>
                <a:cs typeface="Tahoma"/>
              </a:rPr>
              <a:t>%,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otro modo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será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necesario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realizar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evaluación</a:t>
            </a:r>
            <a:r>
              <a:rPr sz="2000" spc="-2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nuevamente.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2016" y="1731264"/>
            <a:ext cx="8876030" cy="335348"/>
          </a:xfrm>
          <a:prstGeom prst="rect">
            <a:avLst/>
          </a:prstGeom>
          <a:solidFill>
            <a:srgbClr val="9A0036"/>
          </a:solidFill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spc="-120" dirty="0" err="1">
                <a:solidFill>
                  <a:srgbClr val="FFFFFF"/>
                </a:solidFill>
                <a:latin typeface="Tahoma"/>
                <a:cs typeface="Tahoma"/>
              </a:rPr>
              <a:t>Lineamientos</a:t>
            </a:r>
            <a:r>
              <a:rPr sz="20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intervención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Eventos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Exposición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otros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ahoma"/>
                <a:cs typeface="Tahoma"/>
              </a:rPr>
              <a:t>Agentes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2026" y="2286000"/>
            <a:ext cx="8716010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8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tiempos</a:t>
            </a:r>
            <a:r>
              <a:rPr sz="18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notificación</a:t>
            </a:r>
            <a:r>
              <a:rPr sz="1800" spc="3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no</a:t>
            </a:r>
            <a:r>
              <a:rPr sz="1800" b="1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deben</a:t>
            </a:r>
            <a:r>
              <a:rPr sz="1800" b="1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exceder</a:t>
            </a:r>
            <a:r>
              <a:rPr sz="1800" b="1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b="1" spc="-95" dirty="0">
                <a:solidFill>
                  <a:srgbClr val="6E7170"/>
                </a:solidFill>
                <a:latin typeface="Tahoma"/>
                <a:cs typeface="Tahoma"/>
              </a:rPr>
              <a:t> las</a:t>
            </a:r>
            <a:r>
              <a:rPr sz="1800" b="1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6E7170"/>
                </a:solidFill>
                <a:latin typeface="Tahoma"/>
                <a:cs typeface="Tahoma"/>
              </a:rPr>
              <a:t>24</a:t>
            </a:r>
            <a:r>
              <a:rPr sz="1800" b="1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horas</a:t>
            </a:r>
            <a:r>
              <a:rPr sz="1800" b="1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informar</a:t>
            </a:r>
            <a:r>
              <a:rPr sz="18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800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acciones </a:t>
            </a:r>
            <a:r>
              <a:rPr sz="1800" spc="-5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realizadas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un </a:t>
            </a:r>
            <a:r>
              <a:rPr sz="1800" b="1" spc="-100" dirty="0">
                <a:solidFill>
                  <a:srgbClr val="6E7170"/>
                </a:solidFill>
                <a:latin typeface="Tahoma"/>
                <a:cs typeface="Tahoma"/>
              </a:rPr>
              <a:t>periodo</a:t>
            </a:r>
            <a:r>
              <a:rPr sz="1800" b="1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no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6E7170"/>
                </a:solidFill>
                <a:latin typeface="Tahoma"/>
                <a:cs typeface="Tahoma"/>
              </a:rPr>
              <a:t>mayor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6E7170"/>
                </a:solidFill>
                <a:latin typeface="Tahoma"/>
                <a:cs typeface="Tahoma"/>
              </a:rPr>
              <a:t>72</a:t>
            </a:r>
            <a:r>
              <a:rPr sz="1800" b="1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6E7170"/>
                </a:solidFill>
                <a:latin typeface="Tahoma"/>
                <a:cs typeface="Tahoma"/>
              </a:rPr>
              <a:t>horas</a:t>
            </a:r>
            <a:r>
              <a:rPr sz="1800" b="1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los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formatos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establecidos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procedimiento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6E7170"/>
                </a:solidFill>
                <a:latin typeface="Tahoma"/>
                <a:cs typeface="Tahoma"/>
              </a:rPr>
              <a:t>COS-DEPE-P-02-PGA.</a:t>
            </a:r>
            <a:endParaRPr lang="es-MX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14" dirty="0" err="1">
                <a:solidFill>
                  <a:srgbClr val="6E7170"/>
                </a:solidFill>
                <a:latin typeface="Tahoma"/>
                <a:cs typeface="Tahoma"/>
              </a:rPr>
              <a:t>F</a:t>
            </a:r>
            <a:r>
              <a:rPr sz="2000" b="1" spc="-120" dirty="0" err="1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2000" b="1" spc="-85" dirty="0" err="1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2000" b="1" spc="-190" dirty="0" err="1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b="1" spc="-120" dirty="0" err="1">
                <a:solidFill>
                  <a:srgbClr val="6E7170"/>
                </a:solidFill>
                <a:latin typeface="Tahoma"/>
                <a:cs typeface="Tahoma"/>
              </a:rPr>
              <a:t>atos</a:t>
            </a:r>
            <a:r>
              <a:rPr sz="2000" b="1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b="1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E7170"/>
                </a:solidFill>
                <a:latin typeface="Tahoma"/>
                <a:cs typeface="Tahoma"/>
              </a:rPr>
              <a:t>utilizar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For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mato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1: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informaci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ó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gen</a:t>
            </a:r>
            <a:r>
              <a:rPr sz="1800" spc="-6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ral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sobre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6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to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Formato</a:t>
            </a:r>
            <a:r>
              <a:rPr sz="18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3: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acciones</a:t>
            </a:r>
            <a:r>
              <a:rPr sz="18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8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contra</a:t>
            </a:r>
            <a:r>
              <a:rPr sz="18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riesgos</a:t>
            </a:r>
            <a:r>
              <a:rPr sz="18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sanitarios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F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6E7170"/>
                </a:solidFill>
                <a:latin typeface="Tahoma"/>
                <a:cs typeface="Tahoma"/>
              </a:rPr>
              <a:t>4: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6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rte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to</a:t>
            </a:r>
            <a:r>
              <a:rPr sz="1800" spc="-2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muestra</a:t>
            </a:r>
            <a:r>
              <a:rPr sz="1800" spc="-2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6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sulta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5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800" spc="-2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endParaRPr sz="1800" dirty="0">
              <a:latin typeface="Tahoma"/>
              <a:cs typeface="Tahoma"/>
            </a:endParaRPr>
          </a:p>
          <a:p>
            <a:pPr marL="486409" marR="228600" indent="12065">
              <a:lnSpc>
                <a:spcPct val="100000"/>
              </a:lnSpc>
              <a:spcBef>
                <a:spcPts val="40"/>
              </a:spcBef>
            </a:pPr>
            <a:r>
              <a:rPr sz="1400" spc="-60" dirty="0">
                <a:solidFill>
                  <a:srgbClr val="6E7170"/>
                </a:solidFill>
                <a:latin typeface="Tahoma"/>
                <a:cs typeface="Tahoma"/>
              </a:rPr>
              <a:t>4a.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método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colilert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(para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centro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operativo).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6E7170"/>
                </a:solidFill>
                <a:latin typeface="Tahoma"/>
                <a:cs typeface="Tahoma"/>
              </a:rPr>
              <a:t>4b.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Reporte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toma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muestras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laboratorio.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ts val="21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For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mato</a:t>
            </a:r>
            <a:r>
              <a:rPr sz="18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6E7170"/>
                </a:solidFill>
                <a:latin typeface="Tahoma"/>
                <a:cs typeface="Tahoma"/>
              </a:rPr>
              <a:t>6.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notificación</a:t>
            </a:r>
            <a:r>
              <a:rPr sz="18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E7170"/>
                </a:solidFill>
                <a:latin typeface="Tahoma"/>
                <a:cs typeface="Tahoma"/>
              </a:rPr>
              <a:t>p</a:t>
            </a:r>
            <a:r>
              <a:rPr sz="18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2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800" spc="-30" dirty="0">
                <a:solidFill>
                  <a:srgbClr val="6E7170"/>
                </a:solidFill>
                <a:latin typeface="Tahoma"/>
                <a:cs typeface="Tahoma"/>
              </a:rPr>
              <a:t>xp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6E7170"/>
                </a:solidFill>
                <a:latin typeface="Tahoma"/>
                <a:cs typeface="Tahoma"/>
              </a:rPr>
              <a:t>sición</a:t>
            </a:r>
            <a:r>
              <a:rPr sz="18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E7170"/>
                </a:solidFill>
                <a:latin typeface="Tahoma"/>
                <a:cs typeface="Tahoma"/>
              </a:rPr>
              <a:t>otros</a:t>
            </a:r>
            <a:r>
              <a:rPr sz="18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6E7170"/>
                </a:solidFill>
                <a:latin typeface="Tahoma"/>
                <a:cs typeface="Tahoma"/>
              </a:rPr>
              <a:t>gentes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130" y="2352548"/>
            <a:ext cx="975169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Nombre,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po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ca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sz="2000" spc="25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dad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susta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cia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química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inv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2000" spc="25" dirty="0">
                <a:solidFill>
                  <a:srgbClr val="7E7E7E"/>
                </a:solidFill>
                <a:latin typeface="Tahoma"/>
                <a:cs typeface="Tahoma"/>
              </a:rPr>
              <a:t>u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cra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Asesoría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sobre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manejo,</a:t>
            </a:r>
            <a:r>
              <a:rPr sz="20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contención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condiciones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seguridad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personal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clima,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condiciones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ambientales</a:t>
            </a:r>
            <a:r>
              <a:rPr sz="2000" spc="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inmediatas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geográficas</a:t>
            </a:r>
            <a:endParaRPr sz="2000">
              <a:latin typeface="Tahoma"/>
              <a:cs typeface="Tahom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La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posibilidad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exposición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del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cuerpo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rescate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contar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con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protocolo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descontaminación</a:t>
            </a:r>
            <a:endParaRPr sz="2000">
              <a:latin typeface="Tahoma"/>
              <a:cs typeface="Tahom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Proporcionar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información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inmediato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los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hospitales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sobre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 </a:t>
            </a:r>
            <a:r>
              <a:rPr sz="2000" spc="10" dirty="0">
                <a:solidFill>
                  <a:srgbClr val="7E7E7E"/>
                </a:solidFill>
                <a:latin typeface="Tahoma"/>
                <a:cs typeface="Tahoma"/>
              </a:rPr>
              <a:t>tipo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 sustancia 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detalles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del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accidente 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(derrame, fuga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incendio </a:t>
            </a:r>
            <a:r>
              <a:rPr sz="2000" spc="-70" dirty="0">
                <a:solidFill>
                  <a:srgbClr val="7E7E7E"/>
                </a:solidFill>
                <a:latin typeface="Tahoma"/>
                <a:cs typeface="Tahoma"/>
              </a:rPr>
              <a:t>etc.)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para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atención médica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los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afectados</a:t>
            </a:r>
            <a:endParaRPr sz="200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número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personas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potencialmente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expuestas</a:t>
            </a:r>
            <a:r>
              <a:rPr sz="2000" spc="-2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y/o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afectadas</a:t>
            </a:r>
            <a:endParaRPr sz="200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Mantener</a:t>
            </a:r>
            <a:r>
              <a:rPr sz="2000" spc="7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información</a:t>
            </a:r>
            <a:r>
              <a:rPr sz="2000" spc="7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actualizada</a:t>
            </a:r>
            <a:r>
              <a:rPr sz="2000" spc="7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sobre</a:t>
            </a:r>
            <a:r>
              <a:rPr sz="2000" spc="7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 </a:t>
            </a:r>
            <a:r>
              <a:rPr sz="2000" spc="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evolución</a:t>
            </a:r>
            <a:r>
              <a:rPr sz="2000" spc="7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2000" spc="7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accidente</a:t>
            </a:r>
            <a:r>
              <a:rPr sz="2000" spc="7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7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cualquier</a:t>
            </a:r>
            <a:endParaRPr sz="2000">
              <a:latin typeface="Tahoma"/>
              <a:cs typeface="Tahoma"/>
            </a:endParaRPr>
          </a:p>
          <a:p>
            <a:pPr marL="299085" algn="just">
              <a:lnSpc>
                <a:spcPct val="100000"/>
              </a:lnSpc>
            </a:pP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información</a:t>
            </a:r>
            <a:r>
              <a:rPr sz="2000" spc="-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nueva</a:t>
            </a:r>
            <a:r>
              <a:rPr sz="2000" spc="-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sobre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Tahoma"/>
                <a:cs typeface="Tahoma"/>
              </a:rPr>
              <a:t>tipo</a:t>
            </a:r>
            <a:r>
              <a:rPr sz="2000" spc="-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químicos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involucrados</a:t>
            </a:r>
            <a:endParaRPr sz="2000">
              <a:latin typeface="Tahoma"/>
              <a:cs typeface="Tahom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Considerar</a:t>
            </a:r>
            <a:r>
              <a:rPr sz="20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resultado</a:t>
            </a:r>
            <a:r>
              <a:rPr sz="20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1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pruebas</a:t>
            </a:r>
            <a:r>
              <a:rPr sz="20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realizadas</a:t>
            </a:r>
            <a:r>
              <a:rPr sz="20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medio</a:t>
            </a:r>
            <a:r>
              <a:rPr sz="20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ambiente,</a:t>
            </a: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agua,</a:t>
            </a: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alimentos,</a:t>
            </a: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aire </a:t>
            </a:r>
            <a:r>
              <a:rPr sz="2000" spc="-6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suelo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fin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estudiar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fuentes</a:t>
            </a:r>
            <a:r>
              <a:rPr sz="2000" spc="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vías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exposición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311" y="1111123"/>
            <a:ext cx="66884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Para</a:t>
            </a:r>
            <a:r>
              <a:rPr spc="-254" dirty="0"/>
              <a:t> </a:t>
            </a:r>
            <a:r>
              <a:rPr spc="-45" dirty="0"/>
              <a:t>l</a:t>
            </a:r>
            <a:r>
              <a:rPr spc="-204" dirty="0"/>
              <a:t>a</a:t>
            </a:r>
            <a:r>
              <a:rPr spc="-265" dirty="0"/>
              <a:t> </a:t>
            </a:r>
            <a:r>
              <a:rPr spc="-110" dirty="0"/>
              <a:t>t</a:t>
            </a:r>
            <a:r>
              <a:rPr spc="-180" dirty="0"/>
              <a:t>o</a:t>
            </a:r>
            <a:r>
              <a:rPr spc="-240" dirty="0"/>
              <a:t>ma</a:t>
            </a:r>
            <a:r>
              <a:rPr spc="-245" dirty="0"/>
              <a:t> </a:t>
            </a:r>
            <a:r>
              <a:rPr spc="-190" dirty="0"/>
              <a:t>de</a:t>
            </a:r>
            <a:r>
              <a:rPr spc="-260" dirty="0"/>
              <a:t> </a:t>
            </a:r>
            <a:r>
              <a:rPr spc="-150" dirty="0"/>
              <a:t>decisi</a:t>
            </a:r>
            <a:r>
              <a:rPr spc="-200" dirty="0"/>
              <a:t>o</a:t>
            </a:r>
            <a:r>
              <a:rPr spc="-204" dirty="0"/>
              <a:t>nes</a:t>
            </a:r>
            <a:r>
              <a:rPr spc="-250" dirty="0"/>
              <a:t> </a:t>
            </a:r>
            <a:r>
              <a:rPr spc="-160" dirty="0"/>
              <a:t>y</a:t>
            </a:r>
            <a:r>
              <a:rPr spc="-254" dirty="0"/>
              <a:t> </a:t>
            </a:r>
            <a:r>
              <a:rPr spc="-180" dirty="0"/>
              <a:t>eva</a:t>
            </a:r>
            <a:r>
              <a:rPr spc="-90" dirty="0"/>
              <a:t>l</a:t>
            </a:r>
            <a:r>
              <a:rPr spc="-175" dirty="0"/>
              <a:t>uación</a:t>
            </a:r>
            <a:r>
              <a:rPr spc="-260" dirty="0"/>
              <a:t> </a:t>
            </a:r>
            <a:r>
              <a:rPr spc="-140" dirty="0"/>
              <a:t>de  </a:t>
            </a:r>
            <a:r>
              <a:rPr spc="-180" dirty="0"/>
              <a:t>riesgos</a:t>
            </a:r>
            <a:r>
              <a:rPr spc="-260" dirty="0"/>
              <a:t> </a:t>
            </a:r>
            <a:r>
              <a:rPr spc="-210" dirty="0"/>
              <a:t>se</a:t>
            </a:r>
            <a:r>
              <a:rPr spc="-265" dirty="0"/>
              <a:t> </a:t>
            </a:r>
            <a:r>
              <a:rPr spc="-160" dirty="0"/>
              <a:t>requiere</a:t>
            </a:r>
            <a:r>
              <a:rPr spc="-265" dirty="0"/>
              <a:t> </a:t>
            </a:r>
            <a:r>
              <a:rPr spc="-165" dirty="0"/>
              <a:t>información</a:t>
            </a:r>
            <a:r>
              <a:rPr spc="-245" dirty="0"/>
              <a:t> </a:t>
            </a:r>
            <a:r>
              <a:rPr spc="-180" dirty="0"/>
              <a:t>acerca</a:t>
            </a:r>
            <a:r>
              <a:rPr spc="-245" dirty="0"/>
              <a:t> </a:t>
            </a:r>
            <a:r>
              <a:rPr spc="-185" dirty="0"/>
              <a:t>de: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8375" marR="5080" indent="-219202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Acciones</a:t>
            </a:r>
            <a:r>
              <a:rPr spc="-250" dirty="0"/>
              <a:t> </a:t>
            </a:r>
            <a:r>
              <a:rPr spc="-190" dirty="0"/>
              <a:t>de</a:t>
            </a:r>
            <a:r>
              <a:rPr spc="-254" dirty="0"/>
              <a:t> </a:t>
            </a:r>
            <a:r>
              <a:rPr spc="-160" dirty="0"/>
              <a:t>Protección</a:t>
            </a:r>
            <a:r>
              <a:rPr spc="-220" dirty="0"/>
              <a:t> </a:t>
            </a:r>
            <a:r>
              <a:rPr spc="-160" dirty="0"/>
              <a:t>contra</a:t>
            </a:r>
            <a:r>
              <a:rPr spc="-250" dirty="0"/>
              <a:t> </a:t>
            </a:r>
            <a:r>
              <a:rPr spc="-210" dirty="0"/>
              <a:t>Riesgos </a:t>
            </a:r>
            <a:r>
              <a:rPr spc="-805" dirty="0"/>
              <a:t> </a:t>
            </a:r>
            <a:r>
              <a:rPr spc="-155" dirty="0"/>
              <a:t>Sanitarios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84375" y="2281427"/>
            <a:ext cx="9218930" cy="4188460"/>
            <a:chOff x="1484375" y="2281427"/>
            <a:chExt cx="9218930" cy="4188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375" y="2281427"/>
              <a:ext cx="9218676" cy="41879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5627" y="2392679"/>
              <a:ext cx="9001125" cy="3970020"/>
            </a:xfrm>
            <a:custGeom>
              <a:avLst/>
              <a:gdLst/>
              <a:ahLst/>
              <a:cxnLst/>
              <a:rect l="l" t="t" r="r" b="b"/>
              <a:pathLst>
                <a:path w="9001125" h="3970020">
                  <a:moveTo>
                    <a:pt x="9000744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9000744" y="3970020"/>
                  </a:lnTo>
                  <a:lnTo>
                    <a:pt x="9000744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5627" y="2392679"/>
              <a:ext cx="9001125" cy="3970020"/>
            </a:xfrm>
            <a:custGeom>
              <a:avLst/>
              <a:gdLst/>
              <a:ahLst/>
              <a:cxnLst/>
              <a:rect l="l" t="t" r="r" b="b"/>
              <a:pathLst>
                <a:path w="9001125" h="3970020">
                  <a:moveTo>
                    <a:pt x="0" y="3970020"/>
                  </a:moveTo>
                  <a:lnTo>
                    <a:pt x="9000744" y="3970020"/>
                  </a:lnTo>
                  <a:lnTo>
                    <a:pt x="9000744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4367" y="2412238"/>
            <a:ext cx="884428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Ubicar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área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afectada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cual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proviene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sustancia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química</a:t>
            </a:r>
            <a:endParaRPr sz="1800">
              <a:latin typeface="Tahoma"/>
              <a:cs typeface="Tahoma"/>
            </a:endParaRPr>
          </a:p>
          <a:p>
            <a:pPr marL="299085" marR="635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hospital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centro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atención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médica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encuentra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dentro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área</a:t>
            </a:r>
            <a:r>
              <a:rPr sz="1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accidente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químico,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indicar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cierre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aislar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inmediato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puertas, ventanas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sistemas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ventilación</a:t>
            </a:r>
            <a:endParaRPr sz="180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Evaluar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fuentes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abastecimiento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agua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uso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consumo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humano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casos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suspender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suministro,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coordinarse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alternativas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abastecimiento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agua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establecimiento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competencia</a:t>
            </a:r>
            <a:r>
              <a:rPr sz="1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Protección</a:t>
            </a:r>
            <a:r>
              <a:rPr sz="1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contra</a:t>
            </a:r>
            <a:r>
              <a:rPr sz="1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Riesgos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Sanitarios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Evaluación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exposición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planteles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educativos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sustancia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química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sugerir</a:t>
            </a:r>
            <a:r>
              <a:rPr sz="18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suspensión</a:t>
            </a:r>
            <a:r>
              <a:rPr sz="18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temporal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activarse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refugios</a:t>
            </a:r>
            <a:r>
              <a:rPr sz="18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temporales</a:t>
            </a:r>
            <a:r>
              <a:rPr sz="1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evaluar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condiciones</a:t>
            </a:r>
            <a:r>
              <a:rPr sz="1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sanitarias</a:t>
            </a:r>
            <a:endParaRPr sz="180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Considerar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toma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muestras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medio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ambiente,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agua,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alimentos,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aire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suelo,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así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gestión</a:t>
            </a:r>
            <a:r>
              <a:rPr sz="18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18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análisis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Gestionar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instancias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correspondientes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manejo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disposición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residuos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peligrosos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032" y="1154684"/>
            <a:ext cx="35515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>
                <a:solidFill>
                  <a:srgbClr val="225B4E"/>
                </a:solidFill>
              </a:rPr>
              <a:t>R</a:t>
            </a:r>
            <a:r>
              <a:rPr spc="-195" dirty="0">
                <a:solidFill>
                  <a:srgbClr val="225B4E"/>
                </a:solidFill>
              </a:rPr>
              <a:t>efu</a:t>
            </a:r>
            <a:r>
              <a:rPr spc="-245" dirty="0">
                <a:solidFill>
                  <a:srgbClr val="225B4E"/>
                </a:solidFill>
              </a:rPr>
              <a:t>g</a:t>
            </a:r>
            <a:r>
              <a:rPr spc="-125" dirty="0">
                <a:solidFill>
                  <a:srgbClr val="225B4E"/>
                </a:solidFill>
              </a:rPr>
              <a:t>io</a:t>
            </a:r>
            <a:r>
              <a:rPr spc="-260" dirty="0">
                <a:solidFill>
                  <a:srgbClr val="225B4E"/>
                </a:solidFill>
              </a:rPr>
              <a:t> </a:t>
            </a:r>
            <a:r>
              <a:rPr spc="-190" dirty="0">
                <a:solidFill>
                  <a:srgbClr val="225B4E"/>
                </a:solidFill>
              </a:rPr>
              <a:t>tem</a:t>
            </a:r>
            <a:r>
              <a:rPr spc="-175" dirty="0">
                <a:solidFill>
                  <a:srgbClr val="225B4E"/>
                </a:solidFill>
              </a:rPr>
              <a:t>p</a:t>
            </a:r>
            <a:r>
              <a:rPr spc="-135" dirty="0">
                <a:solidFill>
                  <a:srgbClr val="225B4E"/>
                </a:solidFill>
              </a:rPr>
              <a:t>oral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066800"/>
            <a:ext cx="6172200" cy="388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86740">
              <a:lnSpc>
                <a:spcPct val="150000"/>
              </a:lnSpc>
              <a:spcBef>
                <a:spcPts val="100"/>
              </a:spcBef>
              <a:tabLst>
                <a:tab pos="241300" algn="l"/>
                <a:tab pos="241935" algn="l"/>
              </a:tabLst>
            </a:pPr>
            <a:endParaRPr sz="2000" dirty="0">
              <a:latin typeface="Tahoma"/>
              <a:cs typeface="Tahoma"/>
            </a:endParaRPr>
          </a:p>
          <a:p>
            <a:pPr marL="241300" marR="5080" indent="-229235">
              <a:lnSpc>
                <a:spcPct val="15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solidFill>
                  <a:srgbClr val="9F2141"/>
                </a:solidFill>
                <a:latin typeface="Tahoma"/>
                <a:cs typeface="Tahoma"/>
              </a:rPr>
              <a:t>Dormitorios</a:t>
            </a:r>
            <a:r>
              <a:rPr sz="2000" spc="-2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210" dirty="0">
                <a:solidFill>
                  <a:srgbClr val="9F2141"/>
                </a:solidFill>
                <a:latin typeface="Tahoma"/>
                <a:cs typeface="Tahoma"/>
              </a:rPr>
              <a:t>:</a:t>
            </a:r>
            <a:r>
              <a:rPr sz="2000" spc="-2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9F2141"/>
                </a:solidFill>
                <a:latin typeface="Tahoma"/>
                <a:cs typeface="Tahoma"/>
              </a:rPr>
              <a:t>capacidad,</a:t>
            </a:r>
            <a:r>
              <a:rPr sz="2000" spc="-2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9F2141"/>
                </a:solidFill>
                <a:latin typeface="Tahoma"/>
                <a:cs typeface="Tahoma"/>
              </a:rPr>
              <a:t>ventilación,</a:t>
            </a:r>
            <a:r>
              <a:rPr sz="2000" spc="-2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9F2141"/>
                </a:solidFill>
                <a:latin typeface="Tahoma"/>
                <a:cs typeface="Tahoma"/>
              </a:rPr>
              <a:t>ubicación </a:t>
            </a:r>
            <a:r>
              <a:rPr sz="2000" spc="-6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9F2141"/>
                </a:solidFill>
                <a:latin typeface="Tahoma"/>
                <a:cs typeface="Tahoma"/>
              </a:rPr>
              <a:t>esp</a:t>
            </a:r>
            <a:r>
              <a:rPr sz="2000" spc="-15" dirty="0">
                <a:solidFill>
                  <a:srgbClr val="9F2141"/>
                </a:solidFill>
                <a:latin typeface="Tahoma"/>
                <a:cs typeface="Tahoma"/>
              </a:rPr>
              <a:t>aci</a:t>
            </a:r>
            <a:r>
              <a:rPr sz="2000" spc="-30" dirty="0">
                <a:solidFill>
                  <a:srgbClr val="9F2141"/>
                </a:solidFill>
                <a:latin typeface="Tahoma"/>
                <a:cs typeface="Tahoma"/>
              </a:rPr>
              <a:t>al,</a:t>
            </a:r>
            <a:r>
              <a:rPr sz="2000" spc="-2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9F2141"/>
                </a:solidFill>
                <a:latin typeface="Tahoma"/>
                <a:cs typeface="Tahoma"/>
              </a:rPr>
              <a:t>t</a:t>
            </a:r>
            <a:r>
              <a:rPr sz="2000" spc="5" dirty="0">
                <a:solidFill>
                  <a:srgbClr val="9F2141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9F2141"/>
                </a:solidFill>
                <a:latin typeface="Tahoma"/>
                <a:cs typeface="Tahoma"/>
              </a:rPr>
              <a:t>po</a:t>
            </a:r>
            <a:r>
              <a:rPr sz="2000" spc="-2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9F2141"/>
                </a:solidFill>
                <a:latin typeface="Tahoma"/>
                <a:cs typeface="Tahoma"/>
              </a:rPr>
              <a:t>ca</a:t>
            </a:r>
            <a:r>
              <a:rPr sz="2000" spc="-45" dirty="0">
                <a:solidFill>
                  <a:srgbClr val="9F2141"/>
                </a:solidFill>
                <a:latin typeface="Tahoma"/>
                <a:cs typeface="Tahoma"/>
              </a:rPr>
              <a:t>m</a:t>
            </a:r>
            <a:r>
              <a:rPr sz="2000" spc="-70" dirty="0">
                <a:solidFill>
                  <a:srgbClr val="9F2141"/>
                </a:solidFill>
                <a:latin typeface="Tahoma"/>
                <a:cs typeface="Tahoma"/>
              </a:rPr>
              <a:t>as.</a:t>
            </a:r>
            <a:endParaRPr sz="20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2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30" dirty="0">
                <a:solidFill>
                  <a:srgbClr val="9F2141"/>
                </a:solidFill>
                <a:latin typeface="Tahoma"/>
                <a:cs typeface="Tahoma"/>
              </a:rPr>
              <a:t>Servi</a:t>
            </a:r>
            <a:r>
              <a:rPr sz="2000" spc="-40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000" spc="-60" dirty="0">
                <a:solidFill>
                  <a:srgbClr val="9F2141"/>
                </a:solidFill>
                <a:latin typeface="Tahoma"/>
                <a:cs typeface="Tahoma"/>
              </a:rPr>
              <a:t>ios:</a:t>
            </a:r>
            <a:r>
              <a:rPr sz="2000" spc="-2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75" dirty="0">
                <a:solidFill>
                  <a:srgbClr val="9F2141"/>
                </a:solidFill>
                <a:latin typeface="Tahoma"/>
                <a:cs typeface="Tahoma"/>
              </a:rPr>
              <a:t>Agua,</a:t>
            </a:r>
            <a:r>
              <a:rPr sz="2000" spc="-229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9F2141"/>
                </a:solidFill>
                <a:latin typeface="Tahoma"/>
                <a:cs typeface="Tahoma"/>
              </a:rPr>
              <a:t>luz</a:t>
            </a:r>
            <a:r>
              <a:rPr sz="2000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2000" spc="-2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40" dirty="0" err="1">
                <a:solidFill>
                  <a:srgbClr val="9F2141"/>
                </a:solidFill>
                <a:latin typeface="Tahoma"/>
                <a:cs typeface="Tahoma"/>
              </a:rPr>
              <a:t>drena</a:t>
            </a:r>
            <a:r>
              <a:rPr sz="2000" spc="-30" dirty="0" err="1">
                <a:solidFill>
                  <a:srgbClr val="9F2141"/>
                </a:solidFill>
                <a:latin typeface="Tahoma"/>
                <a:cs typeface="Tahoma"/>
              </a:rPr>
              <a:t>j</a:t>
            </a:r>
            <a:r>
              <a:rPr sz="2000" spc="-60" dirty="0" err="1">
                <a:solidFill>
                  <a:srgbClr val="9F2141"/>
                </a:solidFill>
                <a:latin typeface="Tahoma"/>
                <a:cs typeface="Tahoma"/>
              </a:rPr>
              <a:t>e</a:t>
            </a:r>
            <a:r>
              <a:rPr lang="es-MX" sz="2000" spc="-60" dirty="0">
                <a:solidFill>
                  <a:srgbClr val="9F2141"/>
                </a:solidFill>
                <a:latin typeface="Tahoma"/>
                <a:cs typeface="Tahoma"/>
              </a:rPr>
              <a:t>.</a:t>
            </a:r>
          </a:p>
          <a:p>
            <a:pPr marL="241300" indent="-229235">
              <a:lnSpc>
                <a:spcPct val="100000"/>
              </a:lnSpc>
              <a:spcBef>
                <a:spcPts val="22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lang="es-MX" sz="2000" spc="-60" dirty="0">
                <a:solidFill>
                  <a:srgbClr val="9F2141"/>
                </a:solidFill>
                <a:latin typeface="Tahoma"/>
                <a:cs typeface="Tahoma"/>
              </a:rPr>
              <a:t>Sanitarios fijos y/o habilitados (móviles)</a:t>
            </a:r>
            <a:endParaRPr sz="20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lang="es-MX" sz="2000" spc="-15" dirty="0">
                <a:solidFill>
                  <a:srgbClr val="9F2141"/>
                </a:solidFill>
                <a:latin typeface="Tahoma"/>
                <a:cs typeface="Tahoma"/>
              </a:rPr>
              <a:t>Área de Atención Médica.</a:t>
            </a:r>
          </a:p>
          <a:p>
            <a:pPr marL="241300" indent="-229235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3740" y="2209800"/>
            <a:ext cx="3995928" cy="299313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0820" y="1252549"/>
            <a:ext cx="161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0" dirty="0">
                <a:solidFill>
                  <a:srgbClr val="225B4E"/>
                </a:solidFill>
              </a:rPr>
              <a:t>A</a:t>
            </a:r>
            <a:r>
              <a:rPr spc="-100" dirty="0">
                <a:solidFill>
                  <a:srgbClr val="225B4E"/>
                </a:solidFill>
              </a:rPr>
              <a:t>l</a:t>
            </a:r>
            <a:r>
              <a:rPr spc="-175" dirty="0">
                <a:solidFill>
                  <a:srgbClr val="225B4E"/>
                </a:solidFill>
              </a:rPr>
              <a:t>imentos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1" y="1905000"/>
            <a:ext cx="678180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Proveedores</a:t>
            </a:r>
            <a:r>
              <a:rPr sz="2000" spc="-25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materia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prima</a:t>
            </a:r>
            <a:r>
              <a:rPr sz="20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–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alimentos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acen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spc="1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ent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2000" spc="-2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teria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prima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2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Áreas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preparación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alimentos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75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nejo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alimen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os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75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nej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res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alime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tos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2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Servicios</a:t>
            </a:r>
            <a:r>
              <a:rPr sz="2000" spc="-25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alimen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os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6E7170"/>
                </a:solidFill>
                <a:latin typeface="Tahoma"/>
                <a:cs typeface="Tahoma"/>
              </a:rPr>
              <a:t>(ca</a:t>
            </a:r>
            <a:r>
              <a:rPr sz="2000" spc="-80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2000" spc="2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dad,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2000" spc="10" dirty="0">
                <a:solidFill>
                  <a:srgbClr val="6E7170"/>
                </a:solidFill>
                <a:latin typeface="Tahoma"/>
                <a:cs typeface="Tahoma"/>
              </a:rPr>
              <a:t>ipo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dieta,</a:t>
            </a:r>
            <a:endParaRPr sz="2000" dirty="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ute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n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silios</a:t>
            </a:r>
            <a:r>
              <a:rPr sz="2000" spc="-2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consu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m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endParaRPr sz="20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Área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2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residu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os</a:t>
            </a:r>
            <a:r>
              <a:rPr sz="2000" spc="-2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so</a:t>
            </a:r>
            <a:r>
              <a:rPr sz="2000" spc="20" dirty="0">
                <a:solidFill>
                  <a:srgbClr val="6E7170"/>
                </a:solidFill>
                <a:latin typeface="Tahoma"/>
                <a:cs typeface="Tahoma"/>
              </a:rPr>
              <a:t>li</a:t>
            </a:r>
            <a:r>
              <a:rPr sz="2000" spc="55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os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9746" y="2133600"/>
            <a:ext cx="3387853" cy="36956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391" y="1316481"/>
            <a:ext cx="4648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>
                <a:solidFill>
                  <a:srgbClr val="225B4E"/>
                </a:solidFill>
              </a:rPr>
              <a:t>Ins</a:t>
            </a:r>
            <a:r>
              <a:rPr spc="-220" dirty="0">
                <a:solidFill>
                  <a:srgbClr val="225B4E"/>
                </a:solidFill>
              </a:rPr>
              <a:t>t</a:t>
            </a:r>
            <a:r>
              <a:rPr spc="-140" dirty="0">
                <a:solidFill>
                  <a:srgbClr val="225B4E"/>
                </a:solidFill>
              </a:rPr>
              <a:t>al</a:t>
            </a:r>
            <a:r>
              <a:rPr spc="-175" dirty="0">
                <a:solidFill>
                  <a:srgbClr val="225B4E"/>
                </a:solidFill>
              </a:rPr>
              <a:t>a</a:t>
            </a:r>
            <a:r>
              <a:rPr spc="-145" dirty="0">
                <a:solidFill>
                  <a:srgbClr val="225B4E"/>
                </a:solidFill>
              </a:rPr>
              <a:t>cio</a:t>
            </a:r>
            <a:r>
              <a:rPr spc="-200" dirty="0">
                <a:solidFill>
                  <a:srgbClr val="225B4E"/>
                </a:solidFill>
              </a:rPr>
              <a:t>n</a:t>
            </a:r>
            <a:r>
              <a:rPr spc="-210" dirty="0">
                <a:solidFill>
                  <a:srgbClr val="225B4E"/>
                </a:solidFill>
              </a:rPr>
              <a:t>es</a:t>
            </a:r>
            <a:r>
              <a:rPr spc="-235" dirty="0">
                <a:solidFill>
                  <a:srgbClr val="225B4E"/>
                </a:solidFill>
              </a:rPr>
              <a:t> </a:t>
            </a:r>
            <a:r>
              <a:rPr spc="-145" dirty="0">
                <a:solidFill>
                  <a:srgbClr val="225B4E"/>
                </a:solidFill>
              </a:rPr>
              <a:t>hidro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155" dirty="0">
                <a:solidFill>
                  <a:srgbClr val="225B4E"/>
                </a:solidFill>
              </a:rPr>
              <a:t>sanitarias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2102" y="1895607"/>
            <a:ext cx="3075305" cy="1413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10"/>
              </a:spcBef>
            </a:pP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Capacidad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instalaciones 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Cant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dad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6E7170"/>
                </a:solidFill>
                <a:latin typeface="Tahoma"/>
                <a:cs typeface="Tahoma"/>
              </a:rPr>
              <a:t>tip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6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mueb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les</a:t>
            </a:r>
            <a:r>
              <a:rPr sz="16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b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año 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Fauna</a:t>
            </a:r>
            <a:r>
              <a:rPr sz="16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noc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iva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b</a:t>
            </a:r>
            <a:r>
              <a:rPr sz="1600" spc="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600" spc="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ac</a:t>
            </a:r>
            <a:r>
              <a:rPr sz="1600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6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esp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ac</a:t>
            </a:r>
            <a:r>
              <a:rPr sz="1600" dirty="0">
                <a:solidFill>
                  <a:srgbClr val="6E7170"/>
                </a:solidFill>
                <a:latin typeface="Tahoma"/>
                <a:cs typeface="Tahoma"/>
              </a:rPr>
              <a:t>ial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3845052"/>
            <a:ext cx="3973068" cy="22341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3845052"/>
            <a:ext cx="3329940" cy="23058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9884" y="1235710"/>
            <a:ext cx="2870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>
                <a:solidFill>
                  <a:srgbClr val="225B4E"/>
                </a:solidFill>
              </a:rPr>
              <a:t>Unidad</a:t>
            </a:r>
            <a:r>
              <a:rPr spc="-170" dirty="0">
                <a:solidFill>
                  <a:srgbClr val="225B4E"/>
                </a:solidFill>
              </a:rPr>
              <a:t>e</a:t>
            </a:r>
            <a:r>
              <a:rPr spc="-204" dirty="0">
                <a:solidFill>
                  <a:srgbClr val="225B4E"/>
                </a:solidFill>
              </a:rPr>
              <a:t>s</a:t>
            </a:r>
            <a:r>
              <a:rPr spc="-265" dirty="0">
                <a:solidFill>
                  <a:srgbClr val="225B4E"/>
                </a:solidFill>
              </a:rPr>
              <a:t> </a:t>
            </a:r>
            <a:r>
              <a:rPr spc="-305" dirty="0">
                <a:solidFill>
                  <a:srgbClr val="225B4E"/>
                </a:solidFill>
              </a:rPr>
              <a:t>m</a:t>
            </a:r>
            <a:r>
              <a:rPr spc="-185" dirty="0">
                <a:solidFill>
                  <a:srgbClr val="225B4E"/>
                </a:solidFill>
              </a:rPr>
              <a:t>é</a:t>
            </a:r>
            <a:r>
              <a:rPr spc="-165" dirty="0">
                <a:solidFill>
                  <a:srgbClr val="225B4E"/>
                </a:solidFill>
              </a:rPr>
              <a:t>dicas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5847" y="2415539"/>
            <a:ext cx="3633215" cy="2718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1422" y="2208402"/>
            <a:ext cx="368871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Nivel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ención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Institución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pacidad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ención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70" dirty="0">
                <a:solidFill>
                  <a:srgbClr val="7E7E7E"/>
                </a:solidFill>
                <a:latin typeface="Tahoma"/>
                <a:cs typeface="Tahoma"/>
              </a:rPr>
              <a:t>Infr</a:t>
            </a:r>
            <a:r>
              <a:rPr sz="2000" spc="-10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est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ruc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ura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/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servic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os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endParaRPr sz="20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atención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Almacenes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p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ós</a:t>
            </a:r>
            <a:r>
              <a:rPr sz="2000" spc="15" dirty="0">
                <a:solidFill>
                  <a:srgbClr val="7E7E7E"/>
                </a:solidFill>
                <a:latin typeface="Tahoma"/>
                <a:cs typeface="Tahoma"/>
              </a:rPr>
              <a:t>it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os</a:t>
            </a:r>
            <a:r>
              <a:rPr sz="2000" spc="-2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Áreas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afectadas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(t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po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daño)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Cocin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a/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ransporte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alimen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os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Farmacia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4390" y="2546680"/>
            <a:ext cx="2904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65" dirty="0">
                <a:solidFill>
                  <a:srgbClr val="225B4E"/>
                </a:solidFill>
                <a:latin typeface="Arial"/>
                <a:cs typeface="Arial"/>
              </a:rPr>
              <a:t>Anexos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774" y="1151000"/>
            <a:ext cx="2256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90" dirty="0">
                <a:solidFill>
                  <a:srgbClr val="225B4E"/>
                </a:solidFill>
                <a:latin typeface="Arial"/>
                <a:cs typeface="Arial"/>
              </a:rPr>
              <a:t>Definici</a:t>
            </a:r>
            <a:r>
              <a:rPr spc="130" dirty="0">
                <a:solidFill>
                  <a:srgbClr val="225B4E"/>
                </a:solidFill>
                <a:latin typeface="Arial"/>
                <a:cs typeface="Arial"/>
              </a:rPr>
              <a:t>o</a:t>
            </a:r>
            <a:r>
              <a:rPr spc="10" dirty="0">
                <a:solidFill>
                  <a:srgbClr val="225B4E"/>
                </a:solidFill>
                <a:latin typeface="Arial"/>
                <a:cs typeface="Arial"/>
              </a:rPr>
              <a:t>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774" y="1951736"/>
            <a:ext cx="10116185" cy="411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solidFill>
                  <a:srgbClr val="6E7170"/>
                </a:solidFill>
                <a:latin typeface="Tahoma"/>
                <a:cs typeface="Tahoma"/>
              </a:rPr>
              <a:t>Em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110" dirty="0">
                <a:solidFill>
                  <a:srgbClr val="6E7170"/>
                </a:solidFill>
                <a:latin typeface="Tahoma"/>
                <a:cs typeface="Tahoma"/>
              </a:rPr>
              <a:t>gen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b="1" spc="-70" dirty="0">
                <a:solidFill>
                  <a:srgbClr val="6E7170"/>
                </a:solidFill>
                <a:latin typeface="Tahoma"/>
                <a:cs typeface="Tahoma"/>
              </a:rPr>
              <a:t>ia</a:t>
            </a:r>
            <a:r>
              <a:rPr sz="1400" b="1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50" dirty="0">
                <a:solidFill>
                  <a:srgbClr val="6E7170"/>
                </a:solidFill>
                <a:latin typeface="Tahoma"/>
                <a:cs typeface="Tahoma"/>
              </a:rPr>
              <a:t>G</a:t>
            </a:r>
            <a:r>
              <a:rPr sz="1400" b="1" spc="-10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ne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60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ct val="140100"/>
              </a:lnSpc>
              <a:spcBef>
                <a:spcPts val="990"/>
              </a:spcBef>
            </a:pP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evento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accidente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requiere</a:t>
            </a:r>
            <a:r>
              <a:rPr sz="14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atención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todos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equipos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involucrados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manejo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emergencias</a:t>
            </a:r>
            <a:r>
              <a:rPr sz="14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sector</a:t>
            </a:r>
            <a:r>
              <a:rPr sz="14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salud</a:t>
            </a:r>
            <a:r>
              <a:rPr sz="14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afines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implica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una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intervención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inmediata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masiva.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emergencia,</a:t>
            </a:r>
            <a:r>
              <a:rPr sz="14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dependiendo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400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condicionantes,</a:t>
            </a:r>
            <a:r>
              <a:rPr sz="1400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puede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requerir</a:t>
            </a:r>
            <a:r>
              <a:rPr sz="1400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evacuación </a:t>
            </a:r>
            <a:r>
              <a:rPr sz="1400" spc="-4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aislamiento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población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determinadas</a:t>
            </a:r>
            <a:r>
              <a:rPr sz="1400" spc="-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áreas.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b="1" spc="-65" dirty="0">
                <a:solidFill>
                  <a:srgbClr val="6E7170"/>
                </a:solidFill>
                <a:latin typeface="Tahoma"/>
                <a:cs typeface="Tahoma"/>
              </a:rPr>
              <a:t>finic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r>
              <a:rPr sz="1400" b="1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d</a:t>
            </a:r>
            <a:r>
              <a:rPr sz="1400" b="1" spc="-90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b="1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6E7170"/>
                </a:solidFill>
                <a:latin typeface="Tahoma"/>
                <a:cs typeface="Tahoma"/>
              </a:rPr>
              <a:t>Des</a:t>
            </a:r>
            <a:r>
              <a:rPr sz="1400" b="1" spc="-11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st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10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endParaRPr sz="1400">
              <a:latin typeface="Tahoma"/>
              <a:cs typeface="Tahoma"/>
            </a:endParaRPr>
          </a:p>
          <a:p>
            <a:pPr marL="12700" marR="8255" algn="just">
              <a:lnSpc>
                <a:spcPct val="140200"/>
              </a:lnSpc>
              <a:spcBef>
                <a:spcPts val="994"/>
              </a:spcBef>
            </a:pPr>
            <a:r>
              <a:rPr sz="1400" spc="-6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acuerdo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Organización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Mundial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Salud </a:t>
            </a:r>
            <a:r>
              <a:rPr sz="1400" spc="-85" dirty="0">
                <a:solidFill>
                  <a:srgbClr val="6E7170"/>
                </a:solidFill>
                <a:latin typeface="Tahoma"/>
                <a:cs typeface="Tahoma"/>
              </a:rPr>
              <a:t>(OMS),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desastre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se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define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como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una ocurrencia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que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perturba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las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condiciones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normales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existencia,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causando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un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nivel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sufrimiento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sobrepasa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capacidad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ajustarse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comunidad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afectada.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ahoma"/>
              <a:cs typeface="Tahoma"/>
            </a:endParaRPr>
          </a:p>
          <a:p>
            <a:pPr marL="47625" algn="just">
              <a:lnSpc>
                <a:spcPct val="100000"/>
              </a:lnSpc>
            </a:pP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objetivos</a:t>
            </a:r>
            <a:r>
              <a:rPr sz="1400" b="1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6E7170"/>
                </a:solidFill>
                <a:latin typeface="Tahoma"/>
                <a:cs typeface="Tahoma"/>
              </a:rPr>
              <a:t>acuerdo</a:t>
            </a:r>
            <a:r>
              <a:rPr sz="1400" b="1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b="1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b="1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35" dirty="0">
                <a:solidFill>
                  <a:srgbClr val="6E7170"/>
                </a:solidFill>
                <a:latin typeface="Tahoma"/>
                <a:cs typeface="Tahoma"/>
              </a:rPr>
              <a:t>OMS</a:t>
            </a: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manejo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un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desastre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incluyen: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47625" algn="just">
              <a:lnSpc>
                <a:spcPct val="100000"/>
              </a:lnSpc>
            </a:pP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Minim</a:t>
            </a:r>
            <a:r>
              <a:rPr sz="1400" b="1" spc="-60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za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ie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b="1" spc="-105" dirty="0">
                <a:solidFill>
                  <a:srgbClr val="6E7170"/>
                </a:solidFill>
                <a:latin typeface="Tahoma"/>
                <a:cs typeface="Tahoma"/>
              </a:rPr>
              <a:t>gos</a:t>
            </a:r>
            <a:r>
              <a:rPr sz="1400" b="1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b="1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b="1" spc="-90" dirty="0">
                <a:solidFill>
                  <a:srgbClr val="6E7170"/>
                </a:solidFill>
                <a:latin typeface="Tahoma"/>
                <a:cs typeface="Tahoma"/>
              </a:rPr>
              <a:t>on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b="1" spc="-4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55" dirty="0">
                <a:solidFill>
                  <a:srgbClr val="6E7170"/>
                </a:solidFill>
                <a:latin typeface="Tahoma"/>
                <a:cs typeface="Tahoma"/>
              </a:rPr>
              <a:t>ol</a:t>
            </a:r>
            <a:r>
              <a:rPr sz="1400" b="1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it</a:t>
            </a:r>
            <a:r>
              <a:rPr sz="1400" b="1" spc="-90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cion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b="1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p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b="1" spc="-35" dirty="0">
                <a:solidFill>
                  <a:srgbClr val="6E7170"/>
                </a:solidFill>
                <a:latin typeface="Tahoma"/>
                <a:cs typeface="Tahoma"/>
              </a:rPr>
              <a:t>l</a:t>
            </a:r>
            <a:r>
              <a:rPr sz="1400" b="1" spc="-55" dirty="0">
                <a:solidFill>
                  <a:srgbClr val="6E7170"/>
                </a:solidFill>
                <a:latin typeface="Tahoma"/>
                <a:cs typeface="Tahoma"/>
              </a:rPr>
              <a:t>i</a:t>
            </a:r>
            <a:r>
              <a:rPr sz="1400" b="1" spc="-125" dirty="0">
                <a:solidFill>
                  <a:srgbClr val="6E7170"/>
                </a:solidFill>
                <a:latin typeface="Tahoma"/>
                <a:cs typeface="Tahoma"/>
              </a:rPr>
              <a:t>g</a:t>
            </a:r>
            <a:r>
              <a:rPr sz="1400" b="1" spc="-5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400" b="1" spc="-105" dirty="0">
                <a:solidFill>
                  <a:srgbClr val="6E7170"/>
                </a:solidFill>
                <a:latin typeface="Tahoma"/>
                <a:cs typeface="Tahoma"/>
              </a:rPr>
              <a:t>Asegurar</a:t>
            </a:r>
            <a:r>
              <a:rPr sz="1400" b="1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pronta</a:t>
            </a:r>
            <a:r>
              <a:rPr sz="1400" b="1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b="1" spc="-1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apropiada</a:t>
            </a:r>
            <a:r>
              <a:rPr sz="1400" b="1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asistencia</a:t>
            </a:r>
            <a:r>
              <a:rPr sz="1400" b="1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b="1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400" b="1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victimas</a:t>
            </a:r>
            <a:r>
              <a:rPr sz="1400" b="1" spc="-1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cuando</a:t>
            </a:r>
            <a:r>
              <a:rPr sz="1400" b="1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6E7170"/>
                </a:solidFill>
                <a:latin typeface="Tahoma"/>
                <a:cs typeface="Tahoma"/>
              </a:rPr>
              <a:t>sea</a:t>
            </a:r>
            <a:r>
              <a:rPr sz="14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necesario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E7170"/>
              </a:buClr>
              <a:buFont typeface="Arial MT"/>
              <a:buChar char="•"/>
            </a:pPr>
            <a:endParaRPr sz="135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400" b="1" spc="-90" dirty="0">
                <a:solidFill>
                  <a:srgbClr val="6E7170"/>
                </a:solidFill>
                <a:latin typeface="Tahoma"/>
                <a:cs typeface="Tahoma"/>
              </a:rPr>
              <a:t>Alcanzar</a:t>
            </a:r>
            <a:r>
              <a:rPr sz="1400" b="1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6E7170"/>
                </a:solidFill>
                <a:latin typeface="Tahoma"/>
                <a:cs typeface="Tahoma"/>
              </a:rPr>
              <a:t>recuperación</a:t>
            </a:r>
            <a:r>
              <a:rPr sz="1400" b="1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b="1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E7170"/>
                </a:solidFill>
                <a:latin typeface="Tahoma"/>
                <a:cs typeface="Tahoma"/>
              </a:rPr>
              <a:t>manera</a:t>
            </a:r>
            <a:r>
              <a:rPr sz="1400" b="1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rápida</a:t>
            </a:r>
            <a:r>
              <a:rPr sz="1400" b="1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b="1" spc="-1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6E7170"/>
                </a:solidFill>
                <a:latin typeface="Tahoma"/>
                <a:cs typeface="Tahoma"/>
              </a:rPr>
              <a:t>durable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920" y="1546784"/>
            <a:ext cx="1551940" cy="1812289"/>
            <a:chOff x="1645920" y="1546784"/>
            <a:chExt cx="1551940" cy="18122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579" y="1546784"/>
              <a:ext cx="1304586" cy="18121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0" y="2010155"/>
              <a:ext cx="1551432" cy="9098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2892" y="1568196"/>
              <a:ext cx="1209040" cy="1727200"/>
            </a:xfrm>
            <a:custGeom>
              <a:avLst/>
              <a:gdLst/>
              <a:ahLst/>
              <a:cxnLst/>
              <a:rect l="l" t="t" r="r" b="b"/>
              <a:pathLst>
                <a:path w="1209039" h="1727200">
                  <a:moveTo>
                    <a:pt x="1208532" y="0"/>
                  </a:moveTo>
                  <a:lnTo>
                    <a:pt x="604265" y="604265"/>
                  </a:lnTo>
                  <a:lnTo>
                    <a:pt x="0" y="0"/>
                  </a:lnTo>
                  <a:lnTo>
                    <a:pt x="0" y="1122426"/>
                  </a:lnTo>
                  <a:lnTo>
                    <a:pt x="604265" y="1726691"/>
                  </a:lnTo>
                  <a:lnTo>
                    <a:pt x="1208532" y="1122426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04542" y="2091944"/>
            <a:ext cx="1205865" cy="6419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1580"/>
              </a:lnSpc>
              <a:spcBef>
                <a:spcPts val="240"/>
              </a:spcBef>
            </a:pP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Ev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ua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ior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iz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ac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r>
              <a:rPr sz="14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8248" y="1569592"/>
            <a:ext cx="7384415" cy="1128395"/>
            <a:chOff x="3008248" y="1569592"/>
            <a:chExt cx="7384415" cy="1128395"/>
          </a:xfrm>
        </p:grpSpPr>
        <p:sp>
          <p:nvSpPr>
            <p:cNvPr id="8" name="object 8"/>
            <p:cNvSpPr/>
            <p:nvPr/>
          </p:nvSpPr>
          <p:spPr>
            <a:xfrm>
              <a:off x="3011423" y="1572767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19074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7190740" y="1121664"/>
                  </a:lnTo>
                  <a:lnTo>
                    <a:pt x="7240438" y="1114986"/>
                  </a:lnTo>
                  <a:lnTo>
                    <a:pt x="7285096" y="1096141"/>
                  </a:lnTo>
                  <a:lnTo>
                    <a:pt x="7322931" y="1066911"/>
                  </a:lnTo>
                  <a:lnTo>
                    <a:pt x="7352161" y="1029076"/>
                  </a:lnTo>
                  <a:lnTo>
                    <a:pt x="7371006" y="984418"/>
                  </a:lnTo>
                  <a:lnTo>
                    <a:pt x="7377683" y="934720"/>
                  </a:lnTo>
                  <a:lnTo>
                    <a:pt x="7377683" y="186944"/>
                  </a:lnTo>
                  <a:lnTo>
                    <a:pt x="7371006" y="137245"/>
                  </a:lnTo>
                  <a:lnTo>
                    <a:pt x="7352161" y="92587"/>
                  </a:lnTo>
                  <a:lnTo>
                    <a:pt x="7322931" y="54752"/>
                  </a:lnTo>
                  <a:lnTo>
                    <a:pt x="7285096" y="25522"/>
                  </a:lnTo>
                  <a:lnTo>
                    <a:pt x="7240438" y="6677"/>
                  </a:lnTo>
                  <a:lnTo>
                    <a:pt x="71907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1423" y="1572767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377683" y="186944"/>
                  </a:moveTo>
                  <a:lnTo>
                    <a:pt x="7377683" y="934720"/>
                  </a:lnTo>
                  <a:lnTo>
                    <a:pt x="7371006" y="984418"/>
                  </a:lnTo>
                  <a:lnTo>
                    <a:pt x="7352161" y="1029076"/>
                  </a:lnTo>
                  <a:lnTo>
                    <a:pt x="7322931" y="1066911"/>
                  </a:lnTo>
                  <a:lnTo>
                    <a:pt x="7285096" y="1096141"/>
                  </a:lnTo>
                  <a:lnTo>
                    <a:pt x="7240438" y="1114986"/>
                  </a:lnTo>
                  <a:lnTo>
                    <a:pt x="719074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7190740" y="0"/>
                  </a:lnTo>
                  <a:lnTo>
                    <a:pt x="7240438" y="6677"/>
                  </a:lnTo>
                  <a:lnTo>
                    <a:pt x="7285096" y="25522"/>
                  </a:lnTo>
                  <a:lnTo>
                    <a:pt x="7322931" y="54752"/>
                  </a:lnTo>
                  <a:lnTo>
                    <a:pt x="7352161" y="92587"/>
                  </a:lnTo>
                  <a:lnTo>
                    <a:pt x="7371006" y="137245"/>
                  </a:lnTo>
                  <a:lnTo>
                    <a:pt x="7377683" y="186944"/>
                  </a:lnTo>
                  <a:close/>
                </a:path>
              </a:pathLst>
            </a:custGeom>
            <a:ln w="6096">
              <a:solidFill>
                <a:srgbClr val="6E7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99054" y="1505518"/>
            <a:ext cx="6711950" cy="11995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65"/>
              </a:spcBef>
              <a:buChar char="•"/>
              <a:tabLst>
                <a:tab pos="12700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zona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segu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65"/>
              </a:spcBef>
              <a:buChar char="•"/>
              <a:tabLst>
                <a:tab pos="127000" algn="l"/>
              </a:tabLst>
            </a:pP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Determinar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se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cuenta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1400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equipo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mínimo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realizar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intervención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Canal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mu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nica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7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as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eva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ac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eso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spc="10" dirty="0">
                <a:solidFill>
                  <a:srgbClr val="6E7170"/>
                </a:solidFill>
                <a:latin typeface="Tahoma"/>
                <a:cs typeface="Tahoma"/>
              </a:rPr>
              <a:t>io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abl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cer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entr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omando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59635" y="3066288"/>
            <a:ext cx="1524000" cy="1838325"/>
            <a:chOff x="1659635" y="3066288"/>
            <a:chExt cx="1524000" cy="18383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55" y="3066288"/>
              <a:ext cx="1322832" cy="18379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9635" y="3547859"/>
              <a:ext cx="1524000" cy="9083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02891" y="3105912"/>
              <a:ext cx="1209040" cy="1725295"/>
            </a:xfrm>
            <a:custGeom>
              <a:avLst/>
              <a:gdLst/>
              <a:ahLst/>
              <a:cxnLst/>
              <a:rect l="l" t="t" r="r" b="b"/>
              <a:pathLst>
                <a:path w="1209039" h="1725295">
                  <a:moveTo>
                    <a:pt x="1208532" y="0"/>
                  </a:moveTo>
                  <a:lnTo>
                    <a:pt x="604265" y="604265"/>
                  </a:lnTo>
                  <a:lnTo>
                    <a:pt x="0" y="0"/>
                  </a:lnTo>
                  <a:lnTo>
                    <a:pt x="0" y="1120902"/>
                  </a:lnTo>
                  <a:lnTo>
                    <a:pt x="604265" y="1725168"/>
                  </a:lnTo>
                  <a:lnTo>
                    <a:pt x="1208532" y="1120902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18258" y="3629101"/>
            <a:ext cx="1179195" cy="6426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580"/>
              </a:lnSpc>
              <a:spcBef>
                <a:spcPts val="24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zo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na 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114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intervención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08248" y="3102736"/>
            <a:ext cx="7384415" cy="1128395"/>
            <a:chOff x="3008248" y="3102736"/>
            <a:chExt cx="7384415" cy="1128395"/>
          </a:xfrm>
        </p:grpSpPr>
        <p:sp>
          <p:nvSpPr>
            <p:cNvPr id="17" name="object 17"/>
            <p:cNvSpPr/>
            <p:nvPr/>
          </p:nvSpPr>
          <p:spPr>
            <a:xfrm>
              <a:off x="3011423" y="3105911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19074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7190740" y="1121664"/>
                  </a:lnTo>
                  <a:lnTo>
                    <a:pt x="7240438" y="1114986"/>
                  </a:lnTo>
                  <a:lnTo>
                    <a:pt x="7285096" y="1096141"/>
                  </a:lnTo>
                  <a:lnTo>
                    <a:pt x="7322931" y="1066911"/>
                  </a:lnTo>
                  <a:lnTo>
                    <a:pt x="7352161" y="1029076"/>
                  </a:lnTo>
                  <a:lnTo>
                    <a:pt x="7371006" y="984418"/>
                  </a:lnTo>
                  <a:lnTo>
                    <a:pt x="7377683" y="934719"/>
                  </a:lnTo>
                  <a:lnTo>
                    <a:pt x="7377683" y="186943"/>
                  </a:lnTo>
                  <a:lnTo>
                    <a:pt x="7371006" y="137245"/>
                  </a:lnTo>
                  <a:lnTo>
                    <a:pt x="7352161" y="92587"/>
                  </a:lnTo>
                  <a:lnTo>
                    <a:pt x="7322931" y="54752"/>
                  </a:lnTo>
                  <a:lnTo>
                    <a:pt x="7285096" y="25522"/>
                  </a:lnTo>
                  <a:lnTo>
                    <a:pt x="7240438" y="6677"/>
                  </a:lnTo>
                  <a:lnTo>
                    <a:pt x="71907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1423" y="3105911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377683" y="186943"/>
                  </a:moveTo>
                  <a:lnTo>
                    <a:pt x="7377683" y="934719"/>
                  </a:lnTo>
                  <a:lnTo>
                    <a:pt x="7371006" y="984418"/>
                  </a:lnTo>
                  <a:lnTo>
                    <a:pt x="7352161" y="1029076"/>
                  </a:lnTo>
                  <a:lnTo>
                    <a:pt x="7322931" y="1066911"/>
                  </a:lnTo>
                  <a:lnTo>
                    <a:pt x="7285096" y="1096141"/>
                  </a:lnTo>
                  <a:lnTo>
                    <a:pt x="7240438" y="1114986"/>
                  </a:lnTo>
                  <a:lnTo>
                    <a:pt x="719074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7190740" y="0"/>
                  </a:lnTo>
                  <a:lnTo>
                    <a:pt x="7240438" y="6677"/>
                  </a:lnTo>
                  <a:lnTo>
                    <a:pt x="7285096" y="25522"/>
                  </a:lnTo>
                  <a:lnTo>
                    <a:pt x="7322931" y="54752"/>
                  </a:lnTo>
                  <a:lnTo>
                    <a:pt x="7352161" y="92587"/>
                  </a:lnTo>
                  <a:lnTo>
                    <a:pt x="7371006" y="137245"/>
                  </a:lnTo>
                  <a:lnTo>
                    <a:pt x="7377683" y="186943"/>
                  </a:lnTo>
                  <a:close/>
                </a:path>
              </a:pathLst>
            </a:custGeom>
            <a:ln w="6096">
              <a:solidFill>
                <a:srgbClr val="6E7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99054" y="3155289"/>
            <a:ext cx="3285490" cy="9652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400" spc="-50" dirty="0">
                <a:solidFill>
                  <a:srgbClr val="6E7170"/>
                </a:solidFill>
                <a:latin typeface="Tahoma"/>
                <a:cs typeface="Tahoma"/>
              </a:rPr>
              <a:t>¿Es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necesaria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intervención?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zonas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iesgo</a:t>
            </a:r>
            <a:r>
              <a:rPr sz="1400" spc="-1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port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nidad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Det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minar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r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urs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s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pers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nal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disponib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le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65"/>
              </a:spcBef>
              <a:buChar char="•"/>
              <a:tabLst>
                <a:tab pos="127000" algn="l"/>
              </a:tabLst>
            </a:pP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abl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cer</a:t>
            </a:r>
            <a:r>
              <a:rPr sz="1400" spc="-1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plan</a:t>
            </a:r>
            <a:r>
              <a:rPr sz="1400" spc="-1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ac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31264" y="4599444"/>
            <a:ext cx="1379220" cy="1838325"/>
            <a:chOff x="1731264" y="4599444"/>
            <a:chExt cx="1379220" cy="18383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56" y="4599444"/>
              <a:ext cx="1322832" cy="18379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1264" y="5282184"/>
              <a:ext cx="1379220" cy="5059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02892" y="4639056"/>
              <a:ext cx="1209040" cy="1725295"/>
            </a:xfrm>
            <a:custGeom>
              <a:avLst/>
              <a:gdLst/>
              <a:ahLst/>
              <a:cxnLst/>
              <a:rect l="l" t="t" r="r" b="b"/>
              <a:pathLst>
                <a:path w="1209039" h="1725295">
                  <a:moveTo>
                    <a:pt x="1208532" y="0"/>
                  </a:moveTo>
                  <a:lnTo>
                    <a:pt x="604265" y="604266"/>
                  </a:lnTo>
                  <a:lnTo>
                    <a:pt x="0" y="0"/>
                  </a:lnTo>
                  <a:lnTo>
                    <a:pt x="0" y="1120902"/>
                  </a:lnTo>
                  <a:lnTo>
                    <a:pt x="604265" y="1725168"/>
                  </a:lnTo>
                  <a:lnTo>
                    <a:pt x="1208532" y="1120902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90141" y="5364226"/>
            <a:ext cx="1035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Intervención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08376" y="4636008"/>
            <a:ext cx="7383780" cy="1127760"/>
            <a:chOff x="3008376" y="4636008"/>
            <a:chExt cx="7383780" cy="1127760"/>
          </a:xfrm>
        </p:grpSpPr>
        <p:sp>
          <p:nvSpPr>
            <p:cNvPr id="26" name="object 26"/>
            <p:cNvSpPr/>
            <p:nvPr/>
          </p:nvSpPr>
          <p:spPr>
            <a:xfrm>
              <a:off x="3011424" y="4639056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19074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7190740" y="1121664"/>
                  </a:lnTo>
                  <a:lnTo>
                    <a:pt x="7240438" y="1114986"/>
                  </a:lnTo>
                  <a:lnTo>
                    <a:pt x="7285096" y="1096141"/>
                  </a:lnTo>
                  <a:lnTo>
                    <a:pt x="7322931" y="1066911"/>
                  </a:lnTo>
                  <a:lnTo>
                    <a:pt x="7352161" y="1029076"/>
                  </a:lnTo>
                  <a:lnTo>
                    <a:pt x="7371006" y="984418"/>
                  </a:lnTo>
                  <a:lnTo>
                    <a:pt x="7377683" y="934720"/>
                  </a:lnTo>
                  <a:lnTo>
                    <a:pt x="7377683" y="186944"/>
                  </a:lnTo>
                  <a:lnTo>
                    <a:pt x="7371006" y="137245"/>
                  </a:lnTo>
                  <a:lnTo>
                    <a:pt x="7352161" y="92587"/>
                  </a:lnTo>
                  <a:lnTo>
                    <a:pt x="7322931" y="54752"/>
                  </a:lnTo>
                  <a:lnTo>
                    <a:pt x="7285096" y="25522"/>
                  </a:lnTo>
                  <a:lnTo>
                    <a:pt x="7240438" y="6677"/>
                  </a:lnTo>
                  <a:lnTo>
                    <a:pt x="71907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11424" y="4639056"/>
              <a:ext cx="7378065" cy="1122045"/>
            </a:xfrm>
            <a:custGeom>
              <a:avLst/>
              <a:gdLst/>
              <a:ahLst/>
              <a:cxnLst/>
              <a:rect l="l" t="t" r="r" b="b"/>
              <a:pathLst>
                <a:path w="7378065" h="1122045">
                  <a:moveTo>
                    <a:pt x="7377683" y="186944"/>
                  </a:moveTo>
                  <a:lnTo>
                    <a:pt x="7377683" y="934720"/>
                  </a:lnTo>
                  <a:lnTo>
                    <a:pt x="7371006" y="984418"/>
                  </a:lnTo>
                  <a:lnTo>
                    <a:pt x="7352161" y="1029076"/>
                  </a:lnTo>
                  <a:lnTo>
                    <a:pt x="7322931" y="1066911"/>
                  </a:lnTo>
                  <a:lnTo>
                    <a:pt x="7285096" y="1096141"/>
                  </a:lnTo>
                  <a:lnTo>
                    <a:pt x="7240438" y="1114986"/>
                  </a:lnTo>
                  <a:lnTo>
                    <a:pt x="719074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7190740" y="0"/>
                  </a:lnTo>
                  <a:lnTo>
                    <a:pt x="7240438" y="6677"/>
                  </a:lnTo>
                  <a:lnTo>
                    <a:pt x="7285096" y="25522"/>
                  </a:lnTo>
                  <a:lnTo>
                    <a:pt x="7322931" y="54752"/>
                  </a:lnTo>
                  <a:lnTo>
                    <a:pt x="7352161" y="92587"/>
                  </a:lnTo>
                  <a:lnTo>
                    <a:pt x="7371006" y="137245"/>
                  </a:lnTo>
                  <a:lnTo>
                    <a:pt x="7377683" y="186944"/>
                  </a:lnTo>
                  <a:close/>
                </a:path>
              </a:pathLst>
            </a:custGeom>
            <a:ln w="6096">
              <a:solidFill>
                <a:srgbClr val="6E7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99054" y="4806010"/>
            <a:ext cx="3305175" cy="7308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E7170"/>
                </a:solidFill>
                <a:latin typeface="Tahoma"/>
                <a:cs typeface="Tahoma"/>
              </a:rPr>
              <a:t>diseño</a:t>
            </a:r>
            <a:r>
              <a:rPr sz="1400" spc="-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detallado</a:t>
            </a:r>
            <a:r>
              <a:rPr sz="1400" spc="-1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intervención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35" dirty="0">
                <a:solidFill>
                  <a:srgbClr val="6E7170"/>
                </a:solidFill>
                <a:latin typeface="Tahoma"/>
                <a:cs typeface="Tahoma"/>
              </a:rPr>
              <a:t>Impl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ement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int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40" dirty="0">
                <a:solidFill>
                  <a:srgbClr val="6E7170"/>
                </a:solidFill>
                <a:latin typeface="Tahoma"/>
                <a:cs typeface="Tahoma"/>
              </a:rPr>
              <a:t>eva</a:t>
            </a:r>
            <a:r>
              <a:rPr sz="1400" spc="10" dirty="0">
                <a:solidFill>
                  <a:srgbClr val="6E7170"/>
                </a:solidFill>
                <a:latin typeface="Tahoma"/>
                <a:cs typeface="Tahoma"/>
              </a:rPr>
              <a:t>lu</a:t>
            </a:r>
            <a:r>
              <a:rPr sz="1400" spc="-5" dirty="0">
                <a:solidFill>
                  <a:srgbClr val="6E7170"/>
                </a:solidFill>
                <a:latin typeface="Tahoma"/>
                <a:cs typeface="Tahoma"/>
              </a:rPr>
              <a:t>aci</a:t>
            </a:r>
            <a:r>
              <a:rPr sz="1400" spc="-15" dirty="0">
                <a:solidFill>
                  <a:srgbClr val="6E7170"/>
                </a:solidFill>
                <a:latin typeface="Tahoma"/>
                <a:cs typeface="Tahoma"/>
              </a:rPr>
              <a:t>ón</a:t>
            </a:r>
            <a:r>
              <a:rPr sz="1400" spc="-1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400" spc="-1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400" spc="-1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E7170"/>
                </a:solidFill>
                <a:latin typeface="Tahoma"/>
                <a:cs typeface="Tahoma"/>
              </a:rPr>
              <a:t>int</a:t>
            </a:r>
            <a:r>
              <a:rPr sz="1400" spc="-30" dirty="0">
                <a:solidFill>
                  <a:srgbClr val="6E7170"/>
                </a:solidFill>
                <a:latin typeface="Tahoma"/>
                <a:cs typeface="Tahoma"/>
              </a:rPr>
              <a:t>er</a:t>
            </a:r>
            <a:r>
              <a:rPr sz="1400" spc="-45" dirty="0">
                <a:solidFill>
                  <a:srgbClr val="6E7170"/>
                </a:solidFill>
                <a:latin typeface="Tahoma"/>
                <a:cs typeface="Tahoma"/>
              </a:rPr>
              <a:t>v</a:t>
            </a:r>
            <a:r>
              <a:rPr sz="1400" spc="-25" dirty="0">
                <a:solidFill>
                  <a:srgbClr val="6E7170"/>
                </a:solidFill>
                <a:latin typeface="Tahoma"/>
                <a:cs typeface="Tahoma"/>
              </a:rPr>
              <a:t>enc</a:t>
            </a:r>
            <a:r>
              <a:rPr sz="1400" dirty="0">
                <a:solidFill>
                  <a:srgbClr val="6E7170"/>
                </a:solidFill>
                <a:latin typeface="Tahoma"/>
                <a:cs typeface="Tahoma"/>
              </a:rPr>
              <a:t>ión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20902"/>
            <a:ext cx="2426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>
                <a:solidFill>
                  <a:srgbClr val="225B4E"/>
                </a:solidFill>
                <a:latin typeface="Arial"/>
                <a:cs typeface="Arial"/>
              </a:rPr>
              <a:t>Instrucciones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0849"/>
            <a:ext cx="10801350" cy="24199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509"/>
              </a:spcBef>
              <a:buClr>
                <a:srgbClr val="9F2141"/>
              </a:buClr>
              <a:buAutoNum type="arabicPeriod" startAt="6"/>
              <a:tabLst>
                <a:tab pos="310515" algn="l"/>
              </a:tabLst>
            </a:pP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Si</a:t>
            </a:r>
            <a:r>
              <a:rPr sz="2000" spc="2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se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obtuvo</a:t>
            </a:r>
            <a:r>
              <a:rPr sz="2000" spc="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menos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45" dirty="0">
                <a:solidFill>
                  <a:srgbClr val="6E7170"/>
                </a:solidFill>
                <a:latin typeface="Tahoma"/>
                <a:cs typeface="Tahoma"/>
              </a:rPr>
              <a:t>100%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calificación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podrá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volver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E7170"/>
                </a:solidFill>
                <a:latin typeface="Tahoma"/>
                <a:cs typeface="Tahoma"/>
              </a:rPr>
              <a:t>utilizar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2000" spc="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formulario</a:t>
            </a:r>
            <a:r>
              <a:rPr sz="2000" spc="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2000" spc="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recibió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mediante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correo,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cuantas</a:t>
            </a:r>
            <a:r>
              <a:rPr sz="2000" spc="-2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veces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6E7170"/>
                </a:solidFill>
                <a:latin typeface="Tahoma"/>
                <a:cs typeface="Tahoma"/>
              </a:rPr>
              <a:t>sea</a:t>
            </a:r>
            <a:r>
              <a:rPr sz="2000" spc="-2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necesario,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hasta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obtener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0" dirty="0">
                <a:solidFill>
                  <a:srgbClr val="6E7170"/>
                </a:solidFill>
                <a:latin typeface="Tahoma"/>
                <a:cs typeface="Tahoma"/>
              </a:rPr>
              <a:t>100%</a:t>
            </a:r>
            <a:r>
              <a:rPr sz="2000" spc="-20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así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acreditar</a:t>
            </a:r>
            <a:r>
              <a:rPr sz="2000" spc="-2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2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evaluación.</a:t>
            </a:r>
            <a:endParaRPr sz="2000" dirty="0">
              <a:latin typeface="Tahoma"/>
              <a:cs typeface="Tahoma"/>
            </a:endParaRPr>
          </a:p>
          <a:p>
            <a:pPr marL="12700" marR="5715">
              <a:lnSpc>
                <a:spcPct val="117000"/>
              </a:lnSpc>
              <a:spcBef>
                <a:spcPts val="1000"/>
              </a:spcBef>
              <a:buClr>
                <a:srgbClr val="9F2141"/>
              </a:buClr>
              <a:buAutoNum type="arabicPeriod" startAt="7"/>
              <a:tabLst>
                <a:tab pos="271145" algn="l"/>
              </a:tabLst>
            </a:pPr>
            <a:r>
              <a:rPr lang="es-MX"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2000" spc="-50" dirty="0">
                <a:solidFill>
                  <a:srgbClr val="6E7170"/>
                </a:solidFill>
                <a:latin typeface="Tahoma"/>
                <a:cs typeface="Tahoma"/>
              </a:rPr>
              <a:t>ser</a:t>
            </a:r>
            <a:r>
              <a:rPr sz="2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aprobada</a:t>
            </a:r>
            <a:r>
              <a:rPr sz="2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evaluación</a:t>
            </a:r>
            <a:r>
              <a:rPr sz="2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6E7170"/>
                </a:solidFill>
                <a:latin typeface="Tahoma"/>
                <a:cs typeface="Tahoma"/>
              </a:rPr>
              <a:t>se</a:t>
            </a:r>
            <a:r>
              <a:rPr sz="2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enviará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constancia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correspondiente</a:t>
            </a:r>
            <a:r>
              <a:rPr sz="2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un</a:t>
            </a:r>
            <a:r>
              <a:rPr sz="2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máximo</a:t>
            </a:r>
            <a:r>
              <a:rPr sz="2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6E7170"/>
                </a:solidFill>
                <a:latin typeface="Tahoma"/>
                <a:cs typeface="Tahoma"/>
              </a:rPr>
              <a:t>10</a:t>
            </a:r>
            <a:r>
              <a:rPr sz="2000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días </a:t>
            </a:r>
            <a:r>
              <a:rPr sz="2000" spc="-6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hábiles</a:t>
            </a:r>
            <a:r>
              <a:rPr sz="2000" spc="-25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posteriores.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17000"/>
              </a:lnSpc>
              <a:spcBef>
                <a:spcPts val="994"/>
              </a:spcBef>
            </a:pPr>
            <a:r>
              <a:rPr sz="2000" b="1" spc="-135" dirty="0">
                <a:solidFill>
                  <a:srgbClr val="9F2141"/>
                </a:solidFill>
                <a:latin typeface="Tahoma"/>
                <a:cs typeface="Tahoma"/>
              </a:rPr>
              <a:t>Nota:</a:t>
            </a:r>
            <a:r>
              <a:rPr sz="2000" b="1" spc="1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caso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no</a:t>
            </a:r>
            <a:r>
              <a:rPr sz="2000" spc="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recibir</a:t>
            </a:r>
            <a:r>
              <a:rPr sz="2000" spc="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tu</a:t>
            </a:r>
            <a:r>
              <a:rPr sz="2000" spc="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constancia</a:t>
            </a:r>
            <a:r>
              <a:rPr sz="2000" spc="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2000" spc="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bandeja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entrada,</a:t>
            </a:r>
            <a:r>
              <a:rPr sz="2000" spc="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favor</a:t>
            </a:r>
            <a:r>
              <a:rPr sz="2000" spc="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2000" spc="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6E7170"/>
                </a:solidFill>
                <a:latin typeface="Tahoma"/>
                <a:cs typeface="Tahoma"/>
              </a:rPr>
              <a:t>revisar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2000" spc="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E7170"/>
                </a:solidFill>
                <a:latin typeface="Tahoma"/>
                <a:cs typeface="Tahoma"/>
              </a:rPr>
              <a:t>todas</a:t>
            </a:r>
            <a:r>
              <a:rPr sz="2000" spc="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6E7170"/>
                </a:solidFill>
                <a:latin typeface="Tahoma"/>
                <a:cs typeface="Tahoma"/>
              </a:rPr>
              <a:t>las </a:t>
            </a:r>
            <a:r>
              <a:rPr sz="2000" spc="-6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6E7170"/>
                </a:solidFill>
                <a:latin typeface="Tahoma"/>
                <a:cs typeface="Tahoma"/>
              </a:rPr>
              <a:t>demás,</a:t>
            </a:r>
            <a:r>
              <a:rPr sz="2000" spc="-229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E7170"/>
                </a:solidFill>
                <a:latin typeface="Tahoma"/>
                <a:cs typeface="Tahoma"/>
              </a:rPr>
              <a:t>como</a:t>
            </a:r>
            <a:r>
              <a:rPr sz="2000" spc="-2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E7170"/>
                </a:solidFill>
                <a:latin typeface="Tahoma"/>
                <a:cs typeface="Tahoma"/>
              </a:rPr>
              <a:t>son</a:t>
            </a:r>
            <a:r>
              <a:rPr sz="2000" spc="-2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9F2141"/>
                </a:solidFill>
                <a:latin typeface="Tahoma"/>
                <a:cs typeface="Tahoma"/>
              </a:rPr>
              <a:t>spam</a:t>
            </a:r>
            <a:r>
              <a:rPr sz="2000" b="1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2000" b="1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9F2141"/>
                </a:solidFill>
                <a:latin typeface="Tahoma"/>
                <a:cs typeface="Tahoma"/>
              </a:rPr>
              <a:t>no</a:t>
            </a:r>
            <a:r>
              <a:rPr sz="2000" b="1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9F2141"/>
                </a:solidFill>
                <a:latin typeface="Tahoma"/>
                <a:cs typeface="Tahoma"/>
              </a:rPr>
              <a:t>deseado</a:t>
            </a:r>
            <a:r>
              <a:rPr sz="2000" spc="-130" dirty="0">
                <a:solidFill>
                  <a:srgbClr val="6E7170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733035"/>
            <a:ext cx="1080135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95"/>
              </a:spcBef>
            </a:pPr>
            <a:r>
              <a:rPr sz="1000" b="1" spc="-114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000" b="1" spc="-125" dirty="0">
                <a:solidFill>
                  <a:srgbClr val="9F2141"/>
                </a:solidFill>
                <a:latin typeface="Tahoma"/>
                <a:cs typeface="Tahoma"/>
              </a:rPr>
              <a:t>VI</a:t>
            </a:r>
            <a:r>
              <a:rPr sz="1000" b="1" spc="-145" dirty="0">
                <a:solidFill>
                  <a:srgbClr val="9F2141"/>
                </a:solidFill>
                <a:latin typeface="Tahoma"/>
                <a:cs typeface="Tahoma"/>
              </a:rPr>
              <a:t>S</a:t>
            </a:r>
            <a:r>
              <a:rPr sz="1000" b="1" spc="-90" dirty="0">
                <a:solidFill>
                  <a:srgbClr val="9F2141"/>
                </a:solidFill>
                <a:latin typeface="Tahoma"/>
                <a:cs typeface="Tahoma"/>
              </a:rPr>
              <a:t>O </a:t>
            </a:r>
            <a:r>
              <a:rPr sz="1000" b="1" spc="-125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1000" b="1" spc="-70" dirty="0">
                <a:solidFill>
                  <a:srgbClr val="9F2141"/>
                </a:solidFill>
                <a:latin typeface="Tahoma"/>
                <a:cs typeface="Tahoma"/>
              </a:rPr>
              <a:t>E</a:t>
            </a:r>
            <a:r>
              <a:rPr sz="1000" b="1" spc="-1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9F2141"/>
                </a:solidFill>
                <a:latin typeface="Tahoma"/>
                <a:cs typeface="Tahoma"/>
              </a:rPr>
              <a:t>P</a:t>
            </a:r>
            <a:r>
              <a:rPr sz="1000" b="1" spc="-135" dirty="0">
                <a:solidFill>
                  <a:srgbClr val="9F2141"/>
                </a:solidFill>
                <a:latin typeface="Tahoma"/>
                <a:cs typeface="Tahoma"/>
              </a:rPr>
              <a:t>RIVA</a:t>
            </a:r>
            <a:r>
              <a:rPr sz="1000" b="1" spc="-95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1000" b="1" spc="-155" dirty="0">
                <a:solidFill>
                  <a:srgbClr val="9F2141"/>
                </a:solidFill>
                <a:latin typeface="Tahoma"/>
                <a:cs typeface="Tahoma"/>
              </a:rPr>
              <a:t>ID</a:t>
            </a:r>
            <a:r>
              <a:rPr sz="1000" b="1" spc="-114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1000" b="1" spc="-125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endParaRPr sz="1000">
              <a:latin typeface="Tahoma"/>
              <a:cs typeface="Tahoma"/>
            </a:endParaRPr>
          </a:p>
          <a:p>
            <a:pPr marL="12700" marR="5715" indent="103505" algn="just">
              <a:lnSpc>
                <a:spcPts val="1080"/>
              </a:lnSpc>
              <a:spcBef>
                <a:spcPts val="75"/>
              </a:spcBef>
            </a:pP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Agencia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Sanitaria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Gobierno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Ciudad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México,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</a:t>
            </a:r>
            <a:r>
              <a:rPr sz="10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través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Coordinación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Fomento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Sanitario,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Análisis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Comunicación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Riesgos,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es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responsable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tratamiento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los </a:t>
            </a:r>
            <a:r>
              <a:rPr sz="1000" spc="-3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000" spc="-1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nos</a:t>
            </a:r>
            <a:r>
              <a:rPr sz="1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proporcione,</a:t>
            </a:r>
            <a:r>
              <a:rPr sz="1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0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cuales</a:t>
            </a:r>
            <a:r>
              <a:rPr sz="1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serán</a:t>
            </a:r>
            <a:r>
              <a:rPr sz="1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protegidos</a:t>
            </a:r>
            <a:r>
              <a:rPr sz="1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000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0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Sistema</a:t>
            </a:r>
            <a:r>
              <a:rPr sz="1000" spc="-8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denominado,</a:t>
            </a:r>
            <a:r>
              <a:rPr sz="1000" spc="-9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“Sistema</a:t>
            </a:r>
            <a:r>
              <a:rPr sz="1000" spc="-8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114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Capacitaciones”.</a:t>
            </a:r>
            <a:endParaRPr sz="1000">
              <a:latin typeface="Tahoma"/>
              <a:cs typeface="Tahoma"/>
            </a:endParaRPr>
          </a:p>
          <a:p>
            <a:pPr marL="12700" marR="5715" indent="103505" algn="just">
              <a:lnSpc>
                <a:spcPts val="1080"/>
              </a:lnSpc>
            </a:pP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recabemos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serán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utilizados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con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finalidad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E7170"/>
                </a:solidFill>
                <a:latin typeface="Tahoma"/>
                <a:cs typeface="Tahoma"/>
              </a:rPr>
              <a:t>posibilitar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comunicación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entre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Agencia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Protección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Sanitaria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del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Gobierno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Ciudad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México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personas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físicas </a:t>
            </a:r>
            <a:r>
              <a:rPr sz="1000" spc="-3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cursen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capacitaciones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brindadas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por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Desconcentrado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materia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fomento,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regulación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control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sanitario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y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no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podrán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ser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transferidos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salvo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excepciones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previstas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000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Ley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Protección </a:t>
            </a:r>
            <a:r>
              <a:rPr sz="1000" spc="-3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0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Posesión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Sujetos</a:t>
            </a:r>
            <a:r>
              <a:rPr sz="10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Obligados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Ciudad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México.</a:t>
            </a:r>
            <a:r>
              <a:rPr sz="1000" spc="1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Podrá</a:t>
            </a:r>
            <a:r>
              <a:rPr sz="10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manifestar</a:t>
            </a:r>
            <a:r>
              <a:rPr sz="10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negativa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al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tratamiento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sus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datos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personales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y/o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acceder,</a:t>
            </a:r>
            <a:r>
              <a:rPr sz="1000" spc="1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rectificar,</a:t>
            </a:r>
            <a:r>
              <a:rPr sz="1000" spc="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oponerse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000" spc="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cancelar</a:t>
            </a:r>
            <a:r>
              <a:rPr sz="10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el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ts val="1080"/>
              </a:lnSpc>
              <a:spcBef>
                <a:spcPts val="5"/>
              </a:spcBef>
            </a:pP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tratamiento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los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mismos,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directamente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ante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Unidad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Transparencia,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ubicada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en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Avenida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Insurgentes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Norte,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número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423,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colonia</a:t>
            </a:r>
            <a:r>
              <a:rPr sz="1000" spc="-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San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Simón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Tolnáhuac,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demarcación</a:t>
            </a:r>
            <a:r>
              <a:rPr sz="1000" spc="-4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territorial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Cuauhtémoc,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C.P. </a:t>
            </a:r>
            <a:r>
              <a:rPr sz="1000" spc="-30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06900,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Ciudad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México,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con número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telefónico </a:t>
            </a:r>
            <a:r>
              <a:rPr sz="1000" spc="-55" dirty="0">
                <a:solidFill>
                  <a:srgbClr val="6E7170"/>
                </a:solidFill>
                <a:latin typeface="Tahoma"/>
                <a:cs typeface="Tahoma"/>
              </a:rPr>
              <a:t>5557411457.</a:t>
            </a:r>
            <a:r>
              <a:rPr sz="1000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Para conocer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Aviso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Privacidad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Integral,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puede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acudir </a:t>
            </a:r>
            <a:r>
              <a:rPr sz="1000" spc="-15" dirty="0">
                <a:solidFill>
                  <a:srgbClr val="6E7170"/>
                </a:solidFill>
                <a:latin typeface="Tahoma"/>
                <a:cs typeface="Tahoma"/>
              </a:rPr>
              <a:t>directamente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a </a:t>
            </a:r>
            <a:r>
              <a:rPr sz="1000" spc="-10" dirty="0">
                <a:solidFill>
                  <a:srgbClr val="6E7170"/>
                </a:solidFill>
                <a:latin typeface="Tahoma"/>
                <a:cs typeface="Tahoma"/>
              </a:rPr>
              <a:t>la Unidad </a:t>
            </a:r>
            <a:r>
              <a:rPr sz="1000" spc="-20" dirty="0">
                <a:solidFill>
                  <a:srgbClr val="6E7170"/>
                </a:solidFill>
                <a:latin typeface="Tahoma"/>
                <a:cs typeface="Tahoma"/>
              </a:rPr>
              <a:t>de Transparencia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o </a:t>
            </a:r>
            <a:r>
              <a:rPr sz="1000" spc="-25" dirty="0">
                <a:solidFill>
                  <a:srgbClr val="6E7170"/>
                </a:solidFill>
                <a:latin typeface="Tahoma"/>
                <a:cs typeface="Tahoma"/>
              </a:rPr>
              <a:t>ingresar a </a:t>
            </a:r>
            <a:r>
              <a:rPr sz="1000" spc="-5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000" spc="-35" dirty="0">
                <a:solidFill>
                  <a:srgbClr val="6E7170"/>
                </a:solidFill>
                <a:latin typeface="Tahoma"/>
                <a:cs typeface="Tahoma"/>
              </a:rPr>
              <a:t>página: </a:t>
            </a:r>
            <a:r>
              <a:rPr sz="1000" spc="-3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BB945C"/>
                </a:solidFill>
                <a:latin typeface="Tahoma"/>
                <a:cs typeface="Tahoma"/>
              </a:rPr>
              <a:t>https://agepsa.cdmx.gob.mx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329" y="954405"/>
            <a:ext cx="87185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130" dirty="0">
                <a:solidFill>
                  <a:srgbClr val="225B4E"/>
                </a:solidFill>
                <a:latin typeface="Arial"/>
                <a:cs typeface="Arial"/>
              </a:rPr>
              <a:t>Procedimiento</a:t>
            </a:r>
            <a:r>
              <a:rPr sz="3200" spc="2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225B4E"/>
                </a:solidFill>
                <a:latin typeface="Arial"/>
                <a:cs typeface="Arial"/>
              </a:rPr>
              <a:t>para</a:t>
            </a:r>
            <a:r>
              <a:rPr sz="3200" spc="7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225B4E"/>
                </a:solidFill>
                <a:latin typeface="Arial"/>
                <a:cs typeface="Arial"/>
              </a:rPr>
              <a:t>el</a:t>
            </a:r>
            <a:r>
              <a:rPr sz="3200" spc="7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50" dirty="0">
                <a:solidFill>
                  <a:srgbClr val="225B4E"/>
                </a:solidFill>
                <a:latin typeface="Arial"/>
                <a:cs typeface="Arial"/>
              </a:rPr>
              <a:t>monitoreo</a:t>
            </a:r>
            <a:r>
              <a:rPr sz="3200" spc="3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z="3200" spc="7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225B4E"/>
                </a:solidFill>
                <a:latin typeface="Arial"/>
                <a:cs typeface="Arial"/>
              </a:rPr>
              <a:t>cloro </a:t>
            </a:r>
            <a:r>
              <a:rPr sz="3200" spc="-87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225B4E"/>
                </a:solidFill>
                <a:latin typeface="Arial"/>
                <a:cs typeface="Arial"/>
              </a:rPr>
              <a:t>residual</a:t>
            </a:r>
            <a:r>
              <a:rPr sz="3200" spc="3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225B4E"/>
                </a:solidFill>
                <a:latin typeface="Arial"/>
                <a:cs typeface="Arial"/>
              </a:rPr>
              <a:t>libre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0522" y="2949702"/>
            <a:ext cx="437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7E7E7E"/>
                </a:solidFill>
                <a:latin typeface="Tahoma"/>
                <a:cs typeface="Tahoma"/>
              </a:rPr>
              <a:t>Límites</a:t>
            </a:r>
            <a:r>
              <a:rPr sz="1800" b="1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7E7E7E"/>
                </a:solidFill>
                <a:latin typeface="Tahoma"/>
                <a:cs typeface="Tahoma"/>
              </a:rPr>
              <a:t>permisibles</a:t>
            </a:r>
            <a:r>
              <a:rPr sz="1800" b="1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800" b="1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7E7E7E"/>
                </a:solidFill>
                <a:latin typeface="Tahoma"/>
                <a:cs typeface="Tahoma"/>
              </a:rPr>
              <a:t>Cloro</a:t>
            </a:r>
            <a:r>
              <a:rPr sz="1800" b="1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7E7E7E"/>
                </a:solidFill>
                <a:latin typeface="Tahoma"/>
                <a:cs typeface="Tahoma"/>
              </a:rPr>
              <a:t>Residual</a:t>
            </a:r>
            <a:r>
              <a:rPr sz="1800" b="1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7E7E7E"/>
                </a:solidFill>
                <a:latin typeface="Tahoma"/>
                <a:cs typeface="Tahoma"/>
              </a:rPr>
              <a:t>Libre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479" y="3376421"/>
            <a:ext cx="2032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Por</a:t>
            </a:r>
            <a:r>
              <a:rPr sz="18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7E7E7E"/>
                </a:solidFill>
                <a:latin typeface="Tahoma"/>
                <a:cs typeface="Tahoma"/>
              </a:rPr>
              <a:t>ba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jo</a:t>
            </a:r>
            <a:r>
              <a:rPr sz="18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Tahoma"/>
                <a:cs typeface="Tahoma"/>
              </a:rPr>
              <a:t>nor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800" spc="-30" dirty="0">
                <a:solidFill>
                  <a:srgbClr val="7E7E7E"/>
                </a:solidFill>
                <a:latin typeface="Tahoma"/>
                <a:cs typeface="Tahoma"/>
              </a:rPr>
              <a:t>a  </a:t>
            </a:r>
            <a:r>
              <a:rPr sz="1800" spc="-9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800" spc="-8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ntro</a:t>
            </a:r>
            <a:r>
              <a:rPr sz="18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Tahoma"/>
                <a:cs typeface="Tahoma"/>
              </a:rPr>
              <a:t>norma  </a:t>
            </a:r>
            <a:r>
              <a:rPr sz="1800" spc="-30" dirty="0">
                <a:solidFill>
                  <a:srgbClr val="7E7E7E"/>
                </a:solidFill>
                <a:latin typeface="Tahoma"/>
                <a:cs typeface="Tahoma"/>
              </a:rPr>
              <a:t>Arriba</a:t>
            </a:r>
            <a:r>
              <a:rPr sz="18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800" spc="-2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Tahoma"/>
                <a:cs typeface="Tahoma"/>
              </a:rPr>
              <a:t>nor</a:t>
            </a:r>
            <a:r>
              <a:rPr sz="1800" spc="-3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8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1213" y="3376421"/>
            <a:ext cx="1292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spc="-415" dirty="0">
                <a:solidFill>
                  <a:srgbClr val="7E7E7E"/>
                </a:solidFill>
                <a:latin typeface="Tahoma"/>
                <a:cs typeface="Tahoma"/>
              </a:rPr>
              <a:t>&lt;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7E7E7E"/>
                </a:solidFill>
                <a:latin typeface="Tahoma"/>
                <a:cs typeface="Tahoma"/>
              </a:rPr>
              <a:t>0</a:t>
            </a:r>
            <a:r>
              <a:rPr sz="1800" spc="-105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2</a:t>
            </a:r>
            <a:r>
              <a:rPr sz="18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ppm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solidFill>
                  <a:srgbClr val="7E7E7E"/>
                </a:solidFill>
                <a:latin typeface="Tahoma"/>
                <a:cs typeface="Tahoma"/>
              </a:rPr>
              <a:t>0</a:t>
            </a:r>
            <a:r>
              <a:rPr sz="1800" spc="-105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2</a:t>
            </a:r>
            <a:r>
              <a:rPr sz="18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7E7E7E"/>
                </a:solidFill>
                <a:latin typeface="Tahoma"/>
                <a:cs typeface="Tahoma"/>
              </a:rPr>
              <a:t>1</a:t>
            </a:r>
            <a:r>
              <a:rPr sz="1800" spc="-105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5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ppm</a:t>
            </a:r>
            <a:endParaRPr sz="1800"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</a:pPr>
            <a:r>
              <a:rPr sz="1800" spc="-415" dirty="0">
                <a:solidFill>
                  <a:srgbClr val="7E7E7E"/>
                </a:solidFill>
                <a:latin typeface="Tahoma"/>
                <a:cs typeface="Tahoma"/>
              </a:rPr>
              <a:t>&gt;</a:t>
            </a:r>
            <a:r>
              <a:rPr sz="18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7E7E7E"/>
                </a:solidFill>
                <a:latin typeface="Tahoma"/>
                <a:cs typeface="Tahoma"/>
              </a:rPr>
              <a:t>1</a:t>
            </a:r>
            <a:r>
              <a:rPr sz="1800" spc="-105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5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ppm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5650" y="2129154"/>
            <a:ext cx="299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875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800" spc="-90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800" spc="-1490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2800" b="1" spc="-250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2800" spc="-2290" dirty="0">
                <a:solidFill>
                  <a:srgbClr val="9F2141"/>
                </a:solidFill>
                <a:latin typeface="Tahoma"/>
                <a:cs typeface="Tahoma"/>
              </a:rPr>
              <a:t>m</a:t>
            </a:r>
            <a:r>
              <a:rPr sz="2800" b="1" spc="-425" dirty="0">
                <a:solidFill>
                  <a:srgbClr val="9F2141"/>
                </a:solidFill>
                <a:latin typeface="Tahoma"/>
                <a:cs typeface="Tahoma"/>
              </a:rPr>
              <a:t>m</a:t>
            </a:r>
            <a:r>
              <a:rPr sz="2800" spc="-1410" dirty="0">
                <a:solidFill>
                  <a:srgbClr val="9F2141"/>
                </a:solidFill>
                <a:latin typeface="Tahoma"/>
                <a:cs typeface="Tahoma"/>
              </a:rPr>
              <a:t>p</a:t>
            </a:r>
            <a:r>
              <a:rPr sz="2800" b="1" spc="-370" dirty="0">
                <a:solidFill>
                  <a:srgbClr val="9F2141"/>
                </a:solidFill>
                <a:latin typeface="Tahoma"/>
                <a:cs typeface="Tahoma"/>
              </a:rPr>
              <a:t>p</a:t>
            </a:r>
            <a:r>
              <a:rPr sz="2800" spc="-1265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b="1" spc="-165" dirty="0">
                <a:solidFill>
                  <a:srgbClr val="9F2141"/>
                </a:solidFill>
                <a:latin typeface="Tahoma"/>
                <a:cs typeface="Tahoma"/>
              </a:rPr>
              <a:t>ara</a:t>
            </a:r>
            <a:r>
              <a:rPr sz="2800" b="1" spc="-180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2800" b="1" spc="-140" dirty="0">
                <a:solidFill>
                  <a:srgbClr val="9F2141"/>
                </a:solidFill>
                <a:latin typeface="Tahoma"/>
                <a:cs typeface="Tahoma"/>
              </a:rPr>
              <a:t>or</a:t>
            </a:r>
            <a:r>
              <a:rPr sz="2800" b="1" spc="-2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9F2141"/>
                </a:solidFill>
                <a:latin typeface="Tahoma"/>
                <a:cs typeface="Tahoma"/>
              </a:rPr>
              <a:t>vis</a:t>
            </a:r>
            <a:r>
              <a:rPr sz="2800" b="1" spc="-215" dirty="0">
                <a:solidFill>
                  <a:srgbClr val="9F2141"/>
                </a:solidFill>
                <a:latin typeface="Tahoma"/>
                <a:cs typeface="Tahoma"/>
              </a:rPr>
              <a:t>u</a:t>
            </a:r>
            <a:r>
              <a:rPr sz="2800" b="1" spc="-125" dirty="0">
                <a:solidFill>
                  <a:srgbClr val="9F2141"/>
                </a:solidFill>
                <a:latin typeface="Tahoma"/>
                <a:cs typeface="Tahoma"/>
              </a:rPr>
              <a:t>al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4462" y="2866801"/>
            <a:ext cx="2785125" cy="28631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54479" y="4799152"/>
            <a:ext cx="1674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7E7E7E"/>
                </a:solidFill>
                <a:latin typeface="Tahoma"/>
                <a:cs typeface="Tahoma"/>
              </a:rPr>
              <a:t>pH</a:t>
            </a:r>
            <a:r>
              <a:rPr sz="18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70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800" spc="-25" dirty="0">
                <a:solidFill>
                  <a:srgbClr val="7E7E7E"/>
                </a:solidFill>
                <a:latin typeface="Tahoma"/>
                <a:cs typeface="Tahoma"/>
              </a:rPr>
              <a:t>ntre</a:t>
            </a:r>
            <a:r>
              <a:rPr sz="18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6.5</a:t>
            </a:r>
            <a:r>
              <a:rPr sz="18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120" dirty="0">
                <a:solidFill>
                  <a:srgbClr val="7E7E7E"/>
                </a:solidFill>
                <a:latin typeface="Tahoma"/>
                <a:cs typeface="Tahoma"/>
              </a:rPr>
              <a:t>–</a:t>
            </a:r>
            <a:r>
              <a:rPr sz="18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7E7E7E"/>
                </a:solidFill>
                <a:latin typeface="Tahoma"/>
                <a:cs typeface="Tahoma"/>
              </a:rPr>
              <a:t>8.5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329" y="954405"/>
            <a:ext cx="7024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30" dirty="0">
                <a:solidFill>
                  <a:srgbClr val="225B4E"/>
                </a:solidFill>
                <a:latin typeface="Arial"/>
                <a:cs typeface="Arial"/>
              </a:rPr>
              <a:t>Procedimiento</a:t>
            </a:r>
            <a:r>
              <a:rPr sz="3200" spc="1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225B4E"/>
                </a:solidFill>
                <a:latin typeface="Arial"/>
                <a:cs typeface="Arial"/>
              </a:rPr>
              <a:t>comparador</a:t>
            </a:r>
            <a:r>
              <a:rPr sz="3200" spc="5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225B4E"/>
                </a:solidFill>
                <a:latin typeface="Arial"/>
                <a:cs typeface="Arial"/>
              </a:rPr>
              <a:t>visual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777" y="1921256"/>
            <a:ext cx="1011364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1.</a:t>
            </a:r>
            <a:r>
              <a:rPr sz="2000" spc="-1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Asegúrese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que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grifo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o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llave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esté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libre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aditamentos conectados tales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como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mangueras,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fin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que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no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interfieran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en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determinación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los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parámetros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proceder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limpiar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interior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grifo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materiales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adheridos,</a:t>
            </a:r>
            <a:r>
              <a:rPr sz="2000" spc="-2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sobre</a:t>
            </a:r>
            <a:r>
              <a:rPr sz="2000" spc="-2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todo</a:t>
            </a:r>
            <a:r>
              <a:rPr sz="2000" spc="-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si</a:t>
            </a:r>
            <a:r>
              <a:rPr sz="20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hay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óxido.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777" y="3674109"/>
            <a:ext cx="10113010" cy="1829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350" algn="just">
              <a:lnSpc>
                <a:spcPct val="90100"/>
              </a:lnSpc>
              <a:spcBef>
                <a:spcPts val="340"/>
              </a:spcBef>
            </a:pPr>
            <a:r>
              <a:rPr sz="2000" spc="-105" dirty="0">
                <a:solidFill>
                  <a:srgbClr val="7E7E7E"/>
                </a:solidFill>
                <a:latin typeface="Tahoma"/>
                <a:cs typeface="Tahoma"/>
              </a:rPr>
              <a:t>2.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 Abra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llave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grifo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deje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correr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por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un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espacio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7E7E7E"/>
                </a:solidFill>
                <a:latin typeface="Tahoma"/>
                <a:cs typeface="Tahoma"/>
              </a:rPr>
              <a:t>30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segundos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un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minuto</a:t>
            </a:r>
            <a:r>
              <a:rPr sz="20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para </a:t>
            </a:r>
            <a:r>
              <a:rPr sz="2000" spc="-6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garantizar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20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20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contenida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20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20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tubería</a:t>
            </a:r>
            <a:r>
              <a:rPr sz="20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ha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sido</a:t>
            </a:r>
            <a:r>
              <a:rPr sz="20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vaciada.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Puede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recolectar</a:t>
            </a:r>
            <a:r>
              <a:rPr sz="20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2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20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20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un </a:t>
            </a:r>
            <a:r>
              <a:rPr sz="2000" spc="-6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recipiente</a:t>
            </a:r>
            <a:r>
              <a:rPr sz="2000" spc="-2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20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evitar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7E7E7E"/>
                </a:solidFill>
                <a:latin typeface="Tahoma"/>
                <a:cs typeface="Tahoma"/>
              </a:rPr>
              <a:t>su</a:t>
            </a:r>
            <a:r>
              <a:rPr sz="20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desperdicio.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ts val="2160"/>
              </a:lnSpc>
              <a:spcBef>
                <a:spcPts val="1030"/>
              </a:spcBef>
            </a:pPr>
            <a:r>
              <a:rPr sz="2000" spc="-90" dirty="0">
                <a:solidFill>
                  <a:srgbClr val="7E7E7E"/>
                </a:solidFill>
                <a:latin typeface="Tahoma"/>
                <a:cs typeface="Tahoma"/>
              </a:rPr>
              <a:t>*El</a:t>
            </a:r>
            <a:r>
              <a:rPr sz="2000" spc="-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deberá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provenir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directamente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del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sistema de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abastecimiento,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7E7E7E"/>
                </a:solidFill>
                <a:latin typeface="Tahoma"/>
                <a:cs typeface="Tahoma"/>
              </a:rPr>
              <a:t>no 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se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deberá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monitorear </a:t>
            </a:r>
            <a:r>
              <a:rPr sz="2000" spc="-10" dirty="0">
                <a:solidFill>
                  <a:srgbClr val="7E7E7E"/>
                </a:solidFill>
                <a:latin typeface="Tahoma"/>
                <a:cs typeface="Tahoma"/>
              </a:rPr>
              <a:t>si </a:t>
            </a:r>
            <a:r>
              <a:rPr sz="2000" spc="-35" dirty="0">
                <a:solidFill>
                  <a:srgbClr val="7E7E7E"/>
                </a:solidFill>
                <a:latin typeface="Tahoma"/>
                <a:cs typeface="Tahoma"/>
              </a:rPr>
              <a:t>presenta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fugas,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ya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que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el </a:t>
            </a:r>
            <a:r>
              <a:rPr sz="2000" spc="-50" dirty="0">
                <a:solidFill>
                  <a:srgbClr val="7E7E7E"/>
                </a:solidFill>
                <a:latin typeface="Tahoma"/>
                <a:cs typeface="Tahoma"/>
              </a:rPr>
              <a:t>agua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podría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correr </a:t>
            </a:r>
            <a:r>
              <a:rPr sz="2000" spc="-5" dirty="0">
                <a:solidFill>
                  <a:srgbClr val="7E7E7E"/>
                </a:solidFill>
                <a:latin typeface="Tahoma"/>
                <a:cs typeface="Tahoma"/>
              </a:rPr>
              <a:t>por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 </a:t>
            </a:r>
            <a:r>
              <a:rPr sz="2000" spc="-25" dirty="0">
                <a:solidFill>
                  <a:srgbClr val="7E7E7E"/>
                </a:solidFill>
                <a:latin typeface="Tahoma"/>
                <a:cs typeface="Tahoma"/>
              </a:rPr>
              <a:t>parte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exterior </a:t>
            </a:r>
            <a:r>
              <a:rPr sz="2000" dirty="0">
                <a:solidFill>
                  <a:srgbClr val="7E7E7E"/>
                </a:solidFill>
                <a:latin typeface="Tahoma"/>
                <a:cs typeface="Tahoma"/>
              </a:rPr>
              <a:t>del </a:t>
            </a:r>
            <a:r>
              <a:rPr sz="2000" spc="-30" dirty="0">
                <a:solidFill>
                  <a:srgbClr val="7E7E7E"/>
                </a:solidFill>
                <a:latin typeface="Tahoma"/>
                <a:cs typeface="Tahoma"/>
              </a:rPr>
              <a:t>grifo </a:t>
            </a:r>
            <a:r>
              <a:rPr sz="2000" spc="-65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20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7E7E7E"/>
                </a:solidFill>
                <a:latin typeface="Tahoma"/>
                <a:cs typeface="Tahoma"/>
              </a:rPr>
              <a:t>contaminar</a:t>
            </a:r>
            <a:r>
              <a:rPr sz="20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2000" spc="-2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7E7E7E"/>
                </a:solidFill>
                <a:latin typeface="Tahoma"/>
                <a:cs typeface="Tahoma"/>
              </a:rPr>
              <a:t>muestra.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1708" y="5388864"/>
            <a:ext cx="1783712" cy="8412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0485" y="2716130"/>
            <a:ext cx="1110375" cy="79973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21053" y="1212291"/>
            <a:ext cx="10150475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 algn="just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585858"/>
                </a:solidFill>
                <a:latin typeface="Tahoma"/>
                <a:cs typeface="Tahoma"/>
              </a:rPr>
              <a:t>3.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Tahoma"/>
                <a:cs typeface="Tahoma"/>
              </a:rPr>
              <a:t>Después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realizar</a:t>
            </a:r>
            <a:r>
              <a:rPr sz="1800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los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pasos</a:t>
            </a:r>
            <a:r>
              <a:rPr sz="1800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anteriores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recolección</a:t>
            </a:r>
            <a:r>
              <a:rPr sz="1800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del</a:t>
            </a:r>
            <a:r>
              <a:rPr sz="1800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Tahoma"/>
                <a:cs typeface="Tahoma"/>
              </a:rPr>
              <a:t>agua,</a:t>
            </a:r>
            <a:r>
              <a:rPr sz="1800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Tahoma"/>
                <a:cs typeface="Tahoma"/>
              </a:rPr>
              <a:t>enjuague</a:t>
            </a:r>
            <a:r>
              <a:rPr sz="18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las</a:t>
            </a:r>
            <a:r>
              <a:rPr sz="1800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celdas</a:t>
            </a:r>
            <a:r>
              <a:rPr sz="1800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con</a:t>
            </a:r>
            <a:r>
              <a:rPr sz="1800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el</a:t>
            </a:r>
            <a:r>
              <a:rPr sz="1800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Tahoma"/>
                <a:cs typeface="Tahoma"/>
              </a:rPr>
              <a:t>agua </a:t>
            </a:r>
            <a:r>
              <a:rPr sz="1800" spc="-5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del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grifo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por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tres </a:t>
            </a:r>
            <a:r>
              <a:rPr sz="1800" spc="-50" dirty="0">
                <a:solidFill>
                  <a:srgbClr val="585858"/>
                </a:solidFill>
                <a:latin typeface="Tahoma"/>
                <a:cs typeface="Tahoma"/>
              </a:rPr>
              <a:t>veces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agitando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comparador. Llene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con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 </a:t>
            </a:r>
            <a:r>
              <a:rPr sz="1800" spc="-50" dirty="0">
                <a:solidFill>
                  <a:srgbClr val="585858"/>
                </a:solidFill>
                <a:latin typeface="Tahoma"/>
                <a:cs typeface="Tahoma"/>
              </a:rPr>
              <a:t>agua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que sale </a:t>
            </a:r>
            <a:r>
              <a:rPr sz="1800" spc="-5" dirty="0">
                <a:solidFill>
                  <a:srgbClr val="585858"/>
                </a:solidFill>
                <a:latin typeface="Tahoma"/>
                <a:cs typeface="Tahoma"/>
              </a:rPr>
              <a:t>del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grifo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todas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las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celdas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hasta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 </a:t>
            </a:r>
            <a:r>
              <a:rPr sz="1800" spc="5" dirty="0">
                <a:solidFill>
                  <a:srgbClr val="585858"/>
                </a:solidFill>
                <a:latin typeface="Tahoma"/>
                <a:cs typeface="Tahoma"/>
              </a:rPr>
              <a:t>límite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aforo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sin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sobrepasarlo.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Si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sobrepasa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línea,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agite </a:t>
            </a:r>
            <a:r>
              <a:rPr sz="1800" spc="-25" dirty="0">
                <a:solidFill>
                  <a:srgbClr val="464646"/>
                </a:solidFill>
                <a:latin typeface="Tahoma"/>
                <a:cs typeface="Tahoma"/>
              </a:rPr>
              <a:t>ligeramente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comparador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para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 retirar</a:t>
            </a:r>
            <a:r>
              <a:rPr sz="1800" spc="-20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</a:t>
            </a:r>
            <a:r>
              <a:rPr sz="1800" spc="-1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excedente</a:t>
            </a:r>
            <a:r>
              <a:rPr sz="1800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hasta</a:t>
            </a:r>
            <a:r>
              <a:rPr sz="1800" spc="-2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alcanzar</a:t>
            </a:r>
            <a:r>
              <a:rPr sz="1800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línea</a:t>
            </a:r>
            <a:r>
              <a:rPr sz="1800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2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aforo.</a:t>
            </a:r>
            <a:endParaRPr sz="1800">
              <a:latin typeface="Tahoma"/>
              <a:cs typeface="Tahoma"/>
            </a:endParaRPr>
          </a:p>
          <a:p>
            <a:pPr marL="99695" marR="5080" algn="just">
              <a:lnSpc>
                <a:spcPct val="90100"/>
              </a:lnSpc>
              <a:spcBef>
                <a:spcPts val="1595"/>
              </a:spcBef>
            </a:pP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Existen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algunas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fuentes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error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como</a:t>
            </a:r>
            <a:r>
              <a:rPr sz="1800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presencia</a:t>
            </a:r>
            <a:r>
              <a:rPr sz="1800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burbujas</a:t>
            </a:r>
            <a:r>
              <a:rPr sz="1800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en</a:t>
            </a:r>
            <a:r>
              <a:rPr sz="1800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las</a:t>
            </a:r>
            <a:r>
              <a:rPr sz="1800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paredes</a:t>
            </a:r>
            <a:r>
              <a:rPr sz="1800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las</a:t>
            </a:r>
            <a:r>
              <a:rPr sz="1800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celdas</a:t>
            </a:r>
            <a:r>
              <a:rPr sz="1800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Tahoma"/>
                <a:cs typeface="Tahoma"/>
              </a:rPr>
              <a:t>al</a:t>
            </a:r>
            <a:r>
              <a:rPr sz="1800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momento </a:t>
            </a:r>
            <a:r>
              <a:rPr sz="1800" spc="-5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realizar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lectura,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el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empañamiento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800" spc="-10" dirty="0">
                <a:solidFill>
                  <a:srgbClr val="585858"/>
                </a:solidFill>
                <a:latin typeface="Tahoma"/>
                <a:cs typeface="Tahoma"/>
              </a:rPr>
              <a:t>las 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celdas, </a:t>
            </a:r>
            <a:r>
              <a:rPr sz="1800" spc="-55" dirty="0">
                <a:solidFill>
                  <a:srgbClr val="585858"/>
                </a:solidFill>
                <a:latin typeface="Tahoma"/>
                <a:cs typeface="Tahoma"/>
              </a:rPr>
              <a:t>y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presencia de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suciedad </a:t>
            </a:r>
            <a:r>
              <a:rPr sz="1800" spc="-45" dirty="0">
                <a:solidFill>
                  <a:srgbClr val="585858"/>
                </a:solidFill>
                <a:latin typeface="Tahoma"/>
                <a:cs typeface="Tahoma"/>
              </a:rPr>
              <a:t>en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las </a:t>
            </a:r>
            <a:r>
              <a:rPr sz="1800" spc="-35" dirty="0">
                <a:solidFill>
                  <a:srgbClr val="585858"/>
                </a:solidFill>
                <a:latin typeface="Tahoma"/>
                <a:cs typeface="Tahoma"/>
              </a:rPr>
              <a:t>paredes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que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pueden</a:t>
            </a:r>
            <a:r>
              <a:rPr sz="1800" spc="-2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ahoma"/>
                <a:cs typeface="Tahoma"/>
              </a:rPr>
              <a:t>alterar</a:t>
            </a:r>
            <a:r>
              <a:rPr sz="1800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visibilidad</a:t>
            </a:r>
            <a:r>
              <a:rPr sz="1800" spc="-2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superficial</a:t>
            </a:r>
            <a:r>
              <a:rPr sz="1800" spc="-2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800" spc="-1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muestra</a:t>
            </a:r>
            <a:r>
              <a:rPr sz="1800" spc="-2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ahoma"/>
                <a:cs typeface="Tahoma"/>
              </a:rPr>
              <a:t>originando</a:t>
            </a:r>
            <a:r>
              <a:rPr sz="1800" spc="-2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un</a:t>
            </a:r>
            <a:r>
              <a:rPr sz="1800" spc="-2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Tahoma"/>
                <a:cs typeface="Tahoma"/>
              </a:rPr>
              <a:t>error</a:t>
            </a:r>
            <a:r>
              <a:rPr sz="1800" spc="-2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ahoma"/>
                <a:cs typeface="Tahoma"/>
              </a:rPr>
              <a:t>en</a:t>
            </a:r>
            <a:r>
              <a:rPr sz="1800" spc="-20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ahoma"/>
                <a:cs typeface="Tahoma"/>
              </a:rPr>
              <a:t>lectura.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20" y="3482340"/>
            <a:ext cx="3171444" cy="22722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8583" y="3439667"/>
            <a:ext cx="2551176" cy="22707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701284" y="3965447"/>
            <a:ext cx="1199515" cy="990600"/>
            <a:chOff x="5701284" y="3965447"/>
            <a:chExt cx="1199515" cy="990600"/>
          </a:xfrm>
        </p:grpSpPr>
        <p:sp>
          <p:nvSpPr>
            <p:cNvPr id="8" name="object 8"/>
            <p:cNvSpPr/>
            <p:nvPr/>
          </p:nvSpPr>
          <p:spPr>
            <a:xfrm>
              <a:off x="5707380" y="3971543"/>
              <a:ext cx="1187450" cy="978535"/>
            </a:xfrm>
            <a:custGeom>
              <a:avLst/>
              <a:gdLst/>
              <a:ahLst/>
              <a:cxnLst/>
              <a:rect l="l" t="t" r="r" b="b"/>
              <a:pathLst>
                <a:path w="1187450" h="978535">
                  <a:moveTo>
                    <a:pt x="697992" y="0"/>
                  </a:moveTo>
                  <a:lnTo>
                    <a:pt x="697992" y="244601"/>
                  </a:lnTo>
                  <a:lnTo>
                    <a:pt x="0" y="244601"/>
                  </a:lnTo>
                  <a:lnTo>
                    <a:pt x="0" y="733805"/>
                  </a:lnTo>
                  <a:lnTo>
                    <a:pt x="697992" y="733805"/>
                  </a:lnTo>
                  <a:lnTo>
                    <a:pt x="697992" y="978407"/>
                  </a:lnTo>
                  <a:lnTo>
                    <a:pt x="1187196" y="489203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7380" y="3971543"/>
              <a:ext cx="1187450" cy="978535"/>
            </a:xfrm>
            <a:custGeom>
              <a:avLst/>
              <a:gdLst/>
              <a:ahLst/>
              <a:cxnLst/>
              <a:rect l="l" t="t" r="r" b="b"/>
              <a:pathLst>
                <a:path w="1187450" h="978535">
                  <a:moveTo>
                    <a:pt x="0" y="244601"/>
                  </a:moveTo>
                  <a:lnTo>
                    <a:pt x="697992" y="244601"/>
                  </a:lnTo>
                  <a:lnTo>
                    <a:pt x="697992" y="0"/>
                  </a:lnTo>
                  <a:lnTo>
                    <a:pt x="1187196" y="489203"/>
                  </a:lnTo>
                  <a:lnTo>
                    <a:pt x="697992" y="978407"/>
                  </a:lnTo>
                  <a:lnTo>
                    <a:pt x="697992" y="733805"/>
                  </a:lnTo>
                  <a:lnTo>
                    <a:pt x="0" y="733805"/>
                  </a:lnTo>
                  <a:lnTo>
                    <a:pt x="0" y="244601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6961" y="992885"/>
            <a:ext cx="992886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b="0" spc="-90" dirty="0">
                <a:solidFill>
                  <a:srgbClr val="9F2141"/>
                </a:solidFill>
                <a:latin typeface="Tahoma"/>
                <a:cs typeface="Tahoma"/>
              </a:rPr>
              <a:t>4. </a:t>
            </a:r>
            <a:r>
              <a:rPr sz="1800" b="0" spc="-65" dirty="0">
                <a:solidFill>
                  <a:srgbClr val="9F2141"/>
                </a:solidFill>
                <a:latin typeface="Tahoma"/>
                <a:cs typeface="Tahoma"/>
              </a:rPr>
              <a:t>Agregue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una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pastilla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reactivo </a:t>
            </a:r>
            <a:r>
              <a:rPr sz="1800" b="0" spc="-75" dirty="0">
                <a:solidFill>
                  <a:srgbClr val="9F2141"/>
                </a:solidFill>
                <a:latin typeface="Tahoma"/>
                <a:cs typeface="Tahoma"/>
              </a:rPr>
              <a:t>DPD1 </a:t>
            </a:r>
            <a:r>
              <a:rPr sz="1800" b="0" spc="-40" dirty="0">
                <a:solidFill>
                  <a:srgbClr val="9F2141"/>
                </a:solidFill>
                <a:latin typeface="Tahoma"/>
                <a:cs typeface="Tahoma"/>
              </a:rPr>
              <a:t>a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celda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prueba para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cloro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residual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libre,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abriendo </a:t>
            </a:r>
            <a:r>
              <a:rPr sz="1800" b="0" spc="1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800" b="0" spc="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envoltura</a:t>
            </a:r>
            <a:r>
              <a:rPr sz="1800" b="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9F2141"/>
                </a:solidFill>
                <a:latin typeface="Tahoma"/>
                <a:cs typeface="Tahoma"/>
              </a:rPr>
              <a:t>con</a:t>
            </a:r>
            <a:r>
              <a:rPr sz="1800" b="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las</a:t>
            </a:r>
            <a:r>
              <a:rPr sz="1800" b="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manos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9F2141"/>
                </a:solidFill>
                <a:latin typeface="Tahoma"/>
                <a:cs typeface="Tahoma"/>
              </a:rPr>
              <a:t>utilizando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un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35" dirty="0">
                <a:solidFill>
                  <a:srgbClr val="9F2141"/>
                </a:solidFill>
                <a:latin typeface="Tahoma"/>
                <a:cs typeface="Tahoma"/>
              </a:rPr>
              <a:t>dedo,</a:t>
            </a:r>
            <a:r>
              <a:rPr sz="1800" b="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presionando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9F2141"/>
                </a:solidFill>
                <a:latin typeface="Tahoma"/>
                <a:cs typeface="Tahoma"/>
              </a:rPr>
              <a:t>por</a:t>
            </a:r>
            <a:r>
              <a:rPr sz="1800" b="0" spc="-1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800" b="0" spc="-1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parte</a:t>
            </a:r>
            <a:r>
              <a:rPr sz="1800" b="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exterior</a:t>
            </a:r>
            <a:r>
              <a:rPr sz="1800" b="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9F2141"/>
                </a:solidFill>
                <a:latin typeface="Tahoma"/>
                <a:cs typeface="Tahoma"/>
              </a:rPr>
              <a:t>del</a:t>
            </a:r>
            <a:r>
              <a:rPr sz="1800" b="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blíster,</a:t>
            </a:r>
            <a:r>
              <a:rPr sz="1800" b="0" spc="-13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para</a:t>
            </a:r>
            <a:r>
              <a:rPr sz="1800" b="0" spc="-1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que</a:t>
            </a:r>
            <a:r>
              <a:rPr sz="1800" b="0" spc="-1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la </a:t>
            </a:r>
            <a:r>
              <a:rPr sz="1800" b="0" spc="-55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pastilla</a:t>
            </a:r>
            <a:r>
              <a:rPr sz="1800" b="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caiga</a:t>
            </a:r>
            <a:r>
              <a:rPr sz="1800" b="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45" dirty="0">
                <a:solidFill>
                  <a:srgbClr val="9F2141"/>
                </a:solidFill>
                <a:latin typeface="Tahoma"/>
                <a:cs typeface="Tahoma"/>
              </a:rPr>
              <a:t>en</a:t>
            </a:r>
            <a:r>
              <a:rPr sz="1800" b="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9F2141"/>
                </a:solidFill>
                <a:latin typeface="Tahoma"/>
                <a:cs typeface="Tahoma"/>
              </a:rPr>
              <a:t>la</a:t>
            </a:r>
            <a:r>
              <a:rPr sz="1800" b="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celda</a:t>
            </a:r>
            <a:r>
              <a:rPr sz="1800" b="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evitando</a:t>
            </a:r>
            <a:r>
              <a:rPr sz="1800" b="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800" b="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9F2141"/>
                </a:solidFill>
                <a:latin typeface="Tahoma"/>
                <a:cs typeface="Tahoma"/>
              </a:rPr>
              <a:t>contacto</a:t>
            </a:r>
            <a:r>
              <a:rPr sz="1800" b="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0" dirty="0">
                <a:solidFill>
                  <a:srgbClr val="9F2141"/>
                </a:solidFill>
                <a:latin typeface="Tahoma"/>
                <a:cs typeface="Tahoma"/>
              </a:rPr>
              <a:t>con</a:t>
            </a:r>
            <a:r>
              <a:rPr sz="1800" b="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40" dirty="0">
                <a:solidFill>
                  <a:srgbClr val="9F2141"/>
                </a:solidFill>
                <a:latin typeface="Tahoma"/>
                <a:cs typeface="Tahoma"/>
              </a:rPr>
              <a:t>sus</a:t>
            </a:r>
            <a:r>
              <a:rPr sz="1800" b="0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40" dirty="0">
                <a:solidFill>
                  <a:srgbClr val="9F2141"/>
                </a:solidFill>
                <a:latin typeface="Tahoma"/>
                <a:cs typeface="Tahoma"/>
              </a:rPr>
              <a:t>manos,</a:t>
            </a:r>
            <a:r>
              <a:rPr sz="1800" b="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dedos</a:t>
            </a:r>
            <a:r>
              <a:rPr sz="1800" b="0" spc="-2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9F2141"/>
                </a:solidFill>
                <a:latin typeface="Tahoma"/>
                <a:cs typeface="Tahoma"/>
              </a:rPr>
              <a:t>u</a:t>
            </a:r>
            <a:r>
              <a:rPr sz="1800" b="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15" dirty="0">
                <a:solidFill>
                  <a:srgbClr val="9F2141"/>
                </a:solidFill>
                <a:latin typeface="Tahoma"/>
                <a:cs typeface="Tahoma"/>
              </a:rPr>
              <a:t>otra</a:t>
            </a:r>
            <a:r>
              <a:rPr sz="1800" b="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b="0" spc="-30" dirty="0">
                <a:solidFill>
                  <a:srgbClr val="9F2141"/>
                </a:solidFill>
                <a:latin typeface="Tahoma"/>
                <a:cs typeface="Tahoma"/>
              </a:rPr>
              <a:t>superficie.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961" y="3905453"/>
            <a:ext cx="992822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95" dirty="0">
                <a:solidFill>
                  <a:srgbClr val="9F2141"/>
                </a:solidFill>
                <a:latin typeface="Tahoma"/>
                <a:cs typeface="Tahoma"/>
              </a:rPr>
              <a:t>5.</a:t>
            </a:r>
            <a:r>
              <a:rPr sz="18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Compare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F2141"/>
                </a:solidFill>
                <a:latin typeface="Tahoma"/>
                <a:cs typeface="Tahoma"/>
              </a:rPr>
              <a:t>cada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celda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prueba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con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F2141"/>
                </a:solidFill>
                <a:latin typeface="Tahoma"/>
                <a:cs typeface="Tahoma"/>
              </a:rPr>
              <a:t>su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respectiva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escala</a:t>
            </a:r>
            <a:r>
              <a:rPr sz="18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colorimétrica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F2141"/>
                </a:solidFill>
                <a:latin typeface="Tahoma"/>
                <a:cs typeface="Tahoma"/>
              </a:rPr>
              <a:t>colocando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un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fondo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F2141"/>
                </a:solidFill>
                <a:latin typeface="Tahoma"/>
                <a:cs typeface="Tahoma"/>
              </a:rPr>
              <a:t>blanco</a:t>
            </a:r>
            <a:r>
              <a:rPr sz="18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por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55"/>
              </a:lnSpc>
            </a:pP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detrás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para</a:t>
            </a:r>
            <a:r>
              <a:rPr sz="18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poder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observar</a:t>
            </a:r>
            <a:r>
              <a:rPr sz="18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F2141"/>
                </a:solidFill>
                <a:latin typeface="Tahoma"/>
                <a:cs typeface="Tahoma"/>
              </a:rPr>
              <a:t>color</a:t>
            </a:r>
            <a:r>
              <a:rPr sz="1800" spc="-1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que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presenta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agua,</a:t>
            </a:r>
            <a:r>
              <a:rPr sz="1800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registrar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el</a:t>
            </a:r>
            <a:r>
              <a:rPr sz="1800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resultado.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3815" y="2051304"/>
            <a:ext cx="2586228" cy="16367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50970" y="4515628"/>
            <a:ext cx="4874260" cy="1643380"/>
            <a:chOff x="2250970" y="4515628"/>
            <a:chExt cx="4874260" cy="16433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0970" y="4515628"/>
              <a:ext cx="2481022" cy="16428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78580" y="5337048"/>
              <a:ext cx="3240405" cy="129539"/>
            </a:xfrm>
            <a:custGeom>
              <a:avLst/>
              <a:gdLst/>
              <a:ahLst/>
              <a:cxnLst/>
              <a:rect l="l" t="t" r="r" b="b"/>
              <a:pathLst>
                <a:path w="3240404" h="129539">
                  <a:moveTo>
                    <a:pt x="64770" y="0"/>
                  </a:moveTo>
                  <a:lnTo>
                    <a:pt x="0" y="64769"/>
                  </a:lnTo>
                  <a:lnTo>
                    <a:pt x="64770" y="129539"/>
                  </a:lnTo>
                  <a:lnTo>
                    <a:pt x="64770" y="97154"/>
                  </a:lnTo>
                  <a:lnTo>
                    <a:pt x="3240024" y="97154"/>
                  </a:lnTo>
                  <a:lnTo>
                    <a:pt x="3240024" y="32384"/>
                  </a:lnTo>
                  <a:lnTo>
                    <a:pt x="64770" y="32384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8580" y="5337048"/>
              <a:ext cx="3240405" cy="129539"/>
            </a:xfrm>
            <a:custGeom>
              <a:avLst/>
              <a:gdLst/>
              <a:ahLst/>
              <a:cxnLst/>
              <a:rect l="l" t="t" r="r" b="b"/>
              <a:pathLst>
                <a:path w="3240404" h="129539">
                  <a:moveTo>
                    <a:pt x="3240024" y="32384"/>
                  </a:moveTo>
                  <a:lnTo>
                    <a:pt x="64770" y="32384"/>
                  </a:lnTo>
                  <a:lnTo>
                    <a:pt x="64770" y="0"/>
                  </a:lnTo>
                  <a:lnTo>
                    <a:pt x="0" y="64769"/>
                  </a:lnTo>
                  <a:lnTo>
                    <a:pt x="64770" y="129539"/>
                  </a:lnTo>
                  <a:lnTo>
                    <a:pt x="64770" y="97154"/>
                  </a:lnTo>
                  <a:lnTo>
                    <a:pt x="3240024" y="97154"/>
                  </a:lnTo>
                  <a:lnTo>
                    <a:pt x="3240024" y="323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47001" y="5238115"/>
            <a:ext cx="650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sz="18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585858"/>
                </a:solidFill>
                <a:latin typeface="Tahoma"/>
                <a:cs typeface="Tahoma"/>
              </a:rPr>
              <a:t>ppm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98777" y="1324736"/>
            <a:ext cx="987806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spc="-90" dirty="0">
                <a:solidFill>
                  <a:srgbClr val="9F2141"/>
                </a:solidFill>
                <a:latin typeface="Tahoma"/>
                <a:cs typeface="Tahoma"/>
              </a:rPr>
              <a:t>6.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El contenido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las </a:t>
            </a:r>
            <a:r>
              <a:rPr sz="1800" spc="-20" dirty="0">
                <a:solidFill>
                  <a:srgbClr val="9F2141"/>
                </a:solidFill>
                <a:latin typeface="Tahoma"/>
                <a:cs typeface="Tahoma"/>
              </a:rPr>
              <a:t>celdas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podrá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arrojarse </a:t>
            </a:r>
            <a:r>
              <a:rPr sz="1800" spc="5" dirty="0">
                <a:solidFill>
                  <a:srgbClr val="9F2141"/>
                </a:solidFill>
                <a:latin typeface="Tahoma"/>
                <a:cs typeface="Tahoma"/>
              </a:rPr>
              <a:t>al </a:t>
            </a:r>
            <a:r>
              <a:rPr sz="1800" spc="-45" dirty="0">
                <a:solidFill>
                  <a:srgbClr val="9F2141"/>
                </a:solidFill>
                <a:latin typeface="Tahoma"/>
                <a:cs typeface="Tahoma"/>
              </a:rPr>
              <a:t>drenaje,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y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el </a:t>
            </a:r>
            <a:r>
              <a:rPr sz="1800" spc="-20" dirty="0">
                <a:solidFill>
                  <a:srgbClr val="9F2141"/>
                </a:solidFill>
                <a:latin typeface="Tahoma"/>
                <a:cs typeface="Tahoma"/>
              </a:rPr>
              <a:t>comparador </a:t>
            </a:r>
            <a:r>
              <a:rPr sz="1800" spc="-5" dirty="0">
                <a:solidFill>
                  <a:srgbClr val="9F2141"/>
                </a:solidFill>
                <a:latin typeface="Tahoma"/>
                <a:cs typeface="Tahoma"/>
              </a:rPr>
              <a:t>colorimétrico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deberá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9F2141"/>
                </a:solidFill>
                <a:latin typeface="Tahoma"/>
                <a:cs typeface="Tahoma"/>
              </a:rPr>
              <a:t>enjuagarse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hasta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que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no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contenga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residuos,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y </a:t>
            </a:r>
            <a:r>
              <a:rPr sz="1800" spc="-45" dirty="0">
                <a:solidFill>
                  <a:srgbClr val="9F2141"/>
                </a:solidFill>
                <a:latin typeface="Tahoma"/>
                <a:cs typeface="Tahoma"/>
              </a:rPr>
              <a:t>secarse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después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cada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determinación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para evitar </a:t>
            </a:r>
            <a:r>
              <a:rPr sz="1800" spc="-20" dirty="0">
                <a:solidFill>
                  <a:srgbClr val="9F2141"/>
                </a:solidFill>
                <a:latin typeface="Tahoma"/>
                <a:cs typeface="Tahoma"/>
              </a:rPr>
              <a:t> contaminación.</a:t>
            </a:r>
            <a:r>
              <a:rPr sz="1800" spc="-17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F2141"/>
                </a:solidFill>
                <a:latin typeface="Tahoma"/>
                <a:cs typeface="Tahoma"/>
              </a:rPr>
              <a:t>Puede</a:t>
            </a:r>
            <a:r>
              <a:rPr sz="1800" spc="-2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ayudarse</a:t>
            </a:r>
            <a:r>
              <a:rPr sz="1800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F2141"/>
                </a:solidFill>
                <a:latin typeface="Tahoma"/>
                <a:cs typeface="Tahoma"/>
              </a:rPr>
              <a:t>alcohol</a:t>
            </a:r>
            <a:r>
              <a:rPr sz="18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F2141"/>
                </a:solidFill>
                <a:latin typeface="Tahoma"/>
                <a:cs typeface="Tahoma"/>
              </a:rPr>
              <a:t>en</a:t>
            </a:r>
            <a:r>
              <a:rPr sz="1800" spc="-1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spray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F2141"/>
                </a:solidFill>
                <a:latin typeface="Tahoma"/>
                <a:cs typeface="Tahoma"/>
              </a:rPr>
              <a:t>toallas</a:t>
            </a:r>
            <a:r>
              <a:rPr sz="18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1800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F2141"/>
                </a:solidFill>
                <a:latin typeface="Tahoma"/>
                <a:cs typeface="Tahoma"/>
              </a:rPr>
              <a:t>papel</a:t>
            </a:r>
            <a:r>
              <a:rPr sz="1800" spc="-1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F2141"/>
                </a:solidFill>
                <a:latin typeface="Tahoma"/>
                <a:cs typeface="Tahoma"/>
              </a:rPr>
              <a:t>para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F2141"/>
                </a:solidFill>
                <a:latin typeface="Tahoma"/>
                <a:cs typeface="Tahoma"/>
              </a:rPr>
              <a:t>limpiar</a:t>
            </a:r>
            <a:r>
              <a:rPr sz="1800" spc="-18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1800" spc="-2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F2141"/>
                </a:solidFill>
                <a:latin typeface="Tahoma"/>
                <a:cs typeface="Tahoma"/>
              </a:rPr>
              <a:t>secar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F2141"/>
                </a:solidFill>
                <a:latin typeface="Tahoma"/>
                <a:cs typeface="Tahoma"/>
              </a:rPr>
              <a:t>las</a:t>
            </a:r>
            <a:r>
              <a:rPr sz="1800" spc="-1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F2141"/>
                </a:solidFill>
                <a:latin typeface="Tahoma"/>
                <a:cs typeface="Tahoma"/>
              </a:rPr>
              <a:t>celdas.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111" y="2695955"/>
            <a:ext cx="2313432" cy="18760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9284" y="3169920"/>
            <a:ext cx="2313432" cy="18760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3900" y="3633215"/>
            <a:ext cx="2865120" cy="15422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0715" y="1705736"/>
            <a:ext cx="598805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para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mediciones directas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potable,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albercas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spa </a:t>
            </a:r>
            <a:r>
              <a:rPr sz="1600" spc="-48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determin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ac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ón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si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ete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parámetr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s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Cloro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85" dirty="0">
                <a:solidFill>
                  <a:srgbClr val="7E7E7E"/>
                </a:solidFill>
                <a:latin typeface="Tahoma"/>
                <a:cs typeface="Tahoma"/>
              </a:rPr>
              <a:t>R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s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1600" spc="25" dirty="0">
                <a:solidFill>
                  <a:srgbClr val="7E7E7E"/>
                </a:solidFill>
                <a:latin typeface="Tahoma"/>
                <a:cs typeface="Tahoma"/>
              </a:rPr>
              <a:t>d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ual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b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re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Total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(por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método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80" dirty="0">
                <a:solidFill>
                  <a:srgbClr val="7E7E7E"/>
                </a:solidFill>
                <a:latin typeface="Tahoma"/>
                <a:cs typeface="Tahoma"/>
              </a:rPr>
              <a:t>DPD)</a:t>
            </a:r>
            <a:endParaRPr sz="16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pH</a:t>
            </a:r>
            <a:endParaRPr sz="16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Ácid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Ci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úric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endParaRPr sz="16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Bromo</a:t>
            </a:r>
            <a:endParaRPr sz="16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Dureza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Alcali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ni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dad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Cumple</a:t>
            </a:r>
            <a:r>
              <a:rPr sz="1600" spc="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con</a:t>
            </a:r>
            <a:r>
              <a:rPr sz="1600" spc="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600" spc="2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valores</a:t>
            </a:r>
            <a:r>
              <a:rPr sz="1600" spc="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obligatorios</a:t>
            </a:r>
            <a:r>
              <a:rPr sz="1600" spc="2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Norma</a:t>
            </a:r>
            <a:r>
              <a:rPr sz="1600" spc="2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Oficial</a:t>
            </a:r>
            <a:r>
              <a:rPr sz="1600" spc="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Mexicana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70" dirty="0">
                <a:solidFill>
                  <a:srgbClr val="7E7E7E"/>
                </a:solidFill>
                <a:latin typeface="Tahoma"/>
                <a:cs typeface="Tahoma"/>
              </a:rPr>
              <a:t>NOM-127-SSA1-1994</a:t>
            </a:r>
            <a:r>
              <a:rPr sz="1600" b="1" spc="-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Salud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Ambiental,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Consumo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Humano.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1659" y="4586982"/>
            <a:ext cx="3732250" cy="15558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3478" y="5135252"/>
            <a:ext cx="2447290" cy="722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6067" y="1679448"/>
            <a:ext cx="3540252" cy="34076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00880" y="869950"/>
            <a:ext cx="4755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80" dirty="0">
                <a:solidFill>
                  <a:srgbClr val="9F2141"/>
                </a:solidFill>
              </a:rPr>
              <a:t>PROCEDIM</a:t>
            </a:r>
            <a:r>
              <a:rPr sz="3200" spc="-275" dirty="0">
                <a:solidFill>
                  <a:srgbClr val="9F2141"/>
                </a:solidFill>
              </a:rPr>
              <a:t>I</a:t>
            </a:r>
            <a:r>
              <a:rPr sz="3200" spc="-250" dirty="0">
                <a:solidFill>
                  <a:srgbClr val="9F2141"/>
                </a:solidFill>
              </a:rPr>
              <a:t>ENTO</a:t>
            </a:r>
            <a:r>
              <a:rPr sz="3200" spc="-330" dirty="0">
                <a:solidFill>
                  <a:srgbClr val="9F2141"/>
                </a:solidFill>
              </a:rPr>
              <a:t> </a:t>
            </a:r>
            <a:r>
              <a:rPr sz="3200" spc="-270" dirty="0">
                <a:solidFill>
                  <a:srgbClr val="9F2141"/>
                </a:solidFill>
              </a:rPr>
              <a:t>COLOR</a:t>
            </a:r>
            <a:r>
              <a:rPr sz="3200" spc="-310" dirty="0">
                <a:solidFill>
                  <a:srgbClr val="9F2141"/>
                </a:solidFill>
              </a:rPr>
              <a:t> </a:t>
            </a:r>
            <a:r>
              <a:rPr sz="3200" spc="-275" dirty="0">
                <a:solidFill>
                  <a:srgbClr val="9F2141"/>
                </a:solidFill>
              </a:rPr>
              <a:t>Q</a:t>
            </a:r>
            <a:endParaRPr sz="3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02207" y="1612518"/>
            <a:ext cx="9998710" cy="9277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600" spc="-85" dirty="0">
                <a:solidFill>
                  <a:srgbClr val="7E7E7E"/>
                </a:solidFill>
                <a:latin typeface="Tahoma"/>
                <a:cs typeface="Tahoma"/>
              </a:rPr>
              <a:t>1.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Después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realizar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pasos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anteriores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recolección</a:t>
            </a:r>
            <a:r>
              <a:rPr sz="16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agua,</a:t>
            </a:r>
            <a:r>
              <a:rPr sz="1600" spc="-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enjuague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botellita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dosificadora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agua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sale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grifo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llénela.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Ayudándose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botella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dosificadora,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vierta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agua</a:t>
            </a:r>
            <a:r>
              <a:rPr sz="1600" spc="-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tubos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hasta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límite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aforo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sin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sobrepasarlo.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Si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sobrepasa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línea,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agite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ligeramente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comparador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retirar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excedente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hasta</a:t>
            </a:r>
            <a:r>
              <a:rPr sz="1600" spc="-1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alcanzar </a:t>
            </a:r>
            <a:r>
              <a:rPr sz="1600" spc="-48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línea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aforo.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3533" y="834897"/>
            <a:ext cx="4755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80" dirty="0">
                <a:solidFill>
                  <a:srgbClr val="9F2141"/>
                </a:solidFill>
              </a:rPr>
              <a:t>PROCEDIM</a:t>
            </a:r>
            <a:r>
              <a:rPr sz="3200" spc="-275" dirty="0">
                <a:solidFill>
                  <a:srgbClr val="9F2141"/>
                </a:solidFill>
              </a:rPr>
              <a:t>I</a:t>
            </a:r>
            <a:r>
              <a:rPr sz="3200" spc="-250" dirty="0">
                <a:solidFill>
                  <a:srgbClr val="9F2141"/>
                </a:solidFill>
              </a:rPr>
              <a:t>ENTO</a:t>
            </a:r>
            <a:r>
              <a:rPr sz="3200" spc="-330" dirty="0">
                <a:solidFill>
                  <a:srgbClr val="9F2141"/>
                </a:solidFill>
              </a:rPr>
              <a:t> </a:t>
            </a:r>
            <a:r>
              <a:rPr sz="3200" spc="-270" dirty="0">
                <a:solidFill>
                  <a:srgbClr val="9F2141"/>
                </a:solidFill>
              </a:rPr>
              <a:t>COLOR</a:t>
            </a:r>
            <a:r>
              <a:rPr sz="3200" spc="-310" dirty="0">
                <a:solidFill>
                  <a:srgbClr val="9F2141"/>
                </a:solidFill>
              </a:rPr>
              <a:t> </a:t>
            </a:r>
            <a:r>
              <a:rPr sz="3200" spc="-275" dirty="0">
                <a:solidFill>
                  <a:srgbClr val="9F2141"/>
                </a:solidFill>
              </a:rPr>
              <a:t>Q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2300" y="2737104"/>
            <a:ext cx="3913632" cy="2625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5627" y="2737104"/>
            <a:ext cx="4666488" cy="262585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11046" y="1267205"/>
            <a:ext cx="9900920" cy="13665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671830">
              <a:lnSpc>
                <a:spcPts val="1730"/>
              </a:lnSpc>
              <a:spcBef>
                <a:spcPts val="310"/>
              </a:spcBef>
            </a:pPr>
            <a:r>
              <a:rPr sz="1600" spc="-85" dirty="0">
                <a:solidFill>
                  <a:srgbClr val="7E7E7E"/>
                </a:solidFill>
                <a:latin typeface="Tahoma"/>
                <a:cs typeface="Tahoma"/>
              </a:rPr>
              <a:t>2.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Coloque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uno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tubos,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sin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agregar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reactivos,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contenedor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digital,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oprima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botón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1600" spc="-48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encendido,</a:t>
            </a:r>
            <a:r>
              <a:rPr sz="16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espere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pantalla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aparezcan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letras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“bLA”.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605"/>
              </a:lnSpc>
            </a:pP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Vuelva</a:t>
            </a:r>
            <a:r>
              <a:rPr sz="16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oprimir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botón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cierre</a:t>
            </a:r>
            <a:r>
              <a:rPr sz="1600" spc="-20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tapa</a:t>
            </a:r>
            <a:r>
              <a:rPr sz="16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transportadora,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protegiendo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luz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exterior.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</a:pP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Recuerde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luz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exterior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puede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ocasionar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errores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lectura,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pues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trabaja</a:t>
            </a:r>
            <a:r>
              <a:rPr sz="16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través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haces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luz.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Su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ahora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está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calibrado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control,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aparecerán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letras</a:t>
            </a:r>
            <a:r>
              <a:rPr sz="1600" spc="-1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fCL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9852" y="3061716"/>
            <a:ext cx="4553711" cy="241553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4861" y="1470152"/>
            <a:ext cx="10042525" cy="13665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18745">
              <a:lnSpc>
                <a:spcPts val="1730"/>
              </a:lnSpc>
              <a:spcBef>
                <a:spcPts val="310"/>
              </a:spcBef>
            </a:pPr>
            <a:r>
              <a:rPr sz="1600" spc="-85" dirty="0">
                <a:solidFill>
                  <a:srgbClr val="7E7E7E"/>
                </a:solidFill>
                <a:latin typeface="Tahoma"/>
                <a:cs typeface="Tahoma"/>
              </a:rPr>
              <a:t>3.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Tahoma"/>
                <a:cs typeface="Tahoma"/>
              </a:rPr>
              <a:t>Agregue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una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pastilla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reactivo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70" dirty="0">
                <a:solidFill>
                  <a:srgbClr val="7E7E7E"/>
                </a:solidFill>
                <a:latin typeface="Tahoma"/>
                <a:cs typeface="Tahoma"/>
              </a:rPr>
              <a:t>DPD1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un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prueba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cloro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residual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libre,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abriendo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envoltura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las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manos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utilizando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un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dedo,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presionando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por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parte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exterior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blíster,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pastilla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caiga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evitando</a:t>
            </a:r>
            <a:endParaRPr sz="1600">
              <a:latin typeface="Tahoma"/>
              <a:cs typeface="Tahoma"/>
            </a:endParaRPr>
          </a:p>
          <a:p>
            <a:pPr marL="3175" algn="ctr">
              <a:lnSpc>
                <a:spcPts val="1605"/>
              </a:lnSpc>
            </a:pP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contacto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sus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manos,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dedos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u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otra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superficie.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730"/>
              </a:lnSpc>
            </a:pP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Coloque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tapa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invierta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varias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veces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mezclar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solución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facilitar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disolución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pastilla.</a:t>
            </a:r>
            <a:endParaRPr sz="1600">
              <a:latin typeface="Tahoma"/>
              <a:cs typeface="Tahoma"/>
            </a:endParaRPr>
          </a:p>
          <a:p>
            <a:pPr marL="1905" algn="ctr">
              <a:lnSpc>
                <a:spcPts val="1730"/>
              </a:lnSpc>
            </a:pP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Retire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control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coloque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tubo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contiene</a:t>
            </a:r>
            <a:r>
              <a:rPr sz="1600" spc="-2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reactivo.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825"/>
              </a:lnSpc>
            </a:pP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Vuelva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oprimir</a:t>
            </a:r>
            <a:r>
              <a:rPr sz="1600" spc="-1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botón,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asegurándose</a:t>
            </a:r>
            <a:r>
              <a:rPr sz="1600" spc="-1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se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encuentre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bien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protegido</a:t>
            </a:r>
            <a:r>
              <a:rPr sz="1600" spc="-1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fuentes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externas</a:t>
            </a:r>
            <a:r>
              <a:rPr sz="1600" spc="-1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luz.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9176" y="3756659"/>
            <a:ext cx="4235196" cy="2118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500" y="3739896"/>
            <a:ext cx="3951732" cy="211683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24655" y="1662429"/>
            <a:ext cx="5139055" cy="3872229"/>
            <a:chOff x="3724655" y="1662429"/>
            <a:chExt cx="5139055" cy="387222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1523" y="1749551"/>
              <a:ext cx="4963668" cy="3697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24656" y="1662429"/>
              <a:ext cx="5139055" cy="3872229"/>
            </a:xfrm>
            <a:custGeom>
              <a:avLst/>
              <a:gdLst/>
              <a:ahLst/>
              <a:cxnLst/>
              <a:rect l="l" t="t" r="r" b="b"/>
              <a:pathLst>
                <a:path w="5139055" h="3872229">
                  <a:moveTo>
                    <a:pt x="5068189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3784600"/>
                  </a:lnTo>
                  <a:lnTo>
                    <a:pt x="70739" y="3802380"/>
                  </a:lnTo>
                  <a:lnTo>
                    <a:pt x="5068189" y="3802380"/>
                  </a:lnTo>
                  <a:lnTo>
                    <a:pt x="5068189" y="3784600"/>
                  </a:lnTo>
                  <a:lnTo>
                    <a:pt x="88392" y="3784600"/>
                  </a:lnTo>
                  <a:lnTo>
                    <a:pt x="88392" y="88900"/>
                  </a:lnTo>
                  <a:lnTo>
                    <a:pt x="5050536" y="88900"/>
                  </a:lnTo>
                  <a:lnTo>
                    <a:pt x="5050536" y="3784346"/>
                  </a:lnTo>
                  <a:lnTo>
                    <a:pt x="5068189" y="3784346"/>
                  </a:lnTo>
                  <a:lnTo>
                    <a:pt x="5068189" y="88900"/>
                  </a:lnTo>
                  <a:lnTo>
                    <a:pt x="5068189" y="88646"/>
                  </a:lnTo>
                  <a:lnTo>
                    <a:pt x="5068189" y="71120"/>
                  </a:lnTo>
                  <a:close/>
                </a:path>
                <a:path w="5139055" h="3872229">
                  <a:moveTo>
                    <a:pt x="513892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20160"/>
                  </a:lnTo>
                  <a:lnTo>
                    <a:pt x="0" y="3872230"/>
                  </a:lnTo>
                  <a:lnTo>
                    <a:pt x="5138928" y="3872230"/>
                  </a:lnTo>
                  <a:lnTo>
                    <a:pt x="5138928" y="3820160"/>
                  </a:lnTo>
                  <a:lnTo>
                    <a:pt x="53086" y="3820160"/>
                  </a:lnTo>
                  <a:lnTo>
                    <a:pt x="53086" y="53340"/>
                  </a:lnTo>
                  <a:lnTo>
                    <a:pt x="5085842" y="53340"/>
                  </a:lnTo>
                  <a:lnTo>
                    <a:pt x="5085842" y="3819652"/>
                  </a:lnTo>
                  <a:lnTo>
                    <a:pt x="5138928" y="3819664"/>
                  </a:lnTo>
                  <a:lnTo>
                    <a:pt x="5138928" y="53340"/>
                  </a:lnTo>
                  <a:lnTo>
                    <a:pt x="5138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55622" y="1079118"/>
            <a:ext cx="9179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fotómetro</a:t>
            </a:r>
            <a:r>
              <a:rPr sz="1600" spc="-18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arrojará</a:t>
            </a:r>
            <a:r>
              <a:rPr sz="16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resultado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prueba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números</a:t>
            </a:r>
            <a:r>
              <a:rPr sz="1600" spc="-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enteros</a:t>
            </a:r>
            <a:r>
              <a:rPr sz="1600" spc="-1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con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dos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decimales.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Tahoma"/>
                <a:cs typeface="Tahoma"/>
              </a:rPr>
              <a:t>Registre</a:t>
            </a:r>
            <a:r>
              <a:rPr sz="1600" spc="-1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600" spc="-1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resultado.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544" y="1102233"/>
            <a:ext cx="526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85" dirty="0">
                <a:solidFill>
                  <a:srgbClr val="225B4E"/>
                </a:solidFill>
                <a:latin typeface="Arial"/>
                <a:cs typeface="Arial"/>
              </a:rPr>
              <a:t>Definición</a:t>
            </a:r>
            <a:r>
              <a:rPr spc="10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6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pc="3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95" dirty="0">
                <a:solidFill>
                  <a:srgbClr val="225B4E"/>
                </a:solidFill>
                <a:latin typeface="Arial"/>
                <a:cs typeface="Arial"/>
              </a:rPr>
              <a:t>Emergencia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774" y="2054227"/>
            <a:ext cx="10237826" cy="10699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Las emergencias pueden presentarse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con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una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amplia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gama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de </a:t>
            </a:r>
            <a:r>
              <a:rPr sz="1600" spc="-20" dirty="0">
                <a:solidFill>
                  <a:srgbClr val="6E7170"/>
                </a:solidFill>
                <a:latin typeface="Tahoma"/>
                <a:cs typeface="Tahoma"/>
              </a:rPr>
              <a:t>variables que </a:t>
            </a:r>
            <a:r>
              <a:rPr sz="1600" spc="-5" dirty="0">
                <a:solidFill>
                  <a:srgbClr val="6E7170"/>
                </a:solidFill>
                <a:latin typeface="Tahoma"/>
                <a:cs typeface="Tahoma"/>
              </a:rPr>
              <a:t>dificultan </a:t>
            </a:r>
            <a:r>
              <a:rPr sz="1600" spc="-40" dirty="0">
                <a:solidFill>
                  <a:srgbClr val="6E7170"/>
                </a:solidFill>
                <a:latin typeface="Tahoma"/>
                <a:cs typeface="Tahoma"/>
              </a:rPr>
              <a:t>su </a:t>
            </a:r>
            <a:r>
              <a:rPr sz="1600" spc="-3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E7170"/>
                </a:solidFill>
                <a:latin typeface="Tahoma"/>
                <a:cs typeface="Tahoma"/>
              </a:rPr>
              <a:t>clasificación, sin </a:t>
            </a:r>
            <a:r>
              <a:rPr sz="1600" spc="-30" dirty="0">
                <a:solidFill>
                  <a:srgbClr val="6E7170"/>
                </a:solidFill>
                <a:latin typeface="Tahoma"/>
                <a:cs typeface="Tahoma"/>
              </a:rPr>
              <a:t>embargo,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todas tienen </a:t>
            </a:r>
            <a:r>
              <a:rPr sz="1600" spc="-25" dirty="0">
                <a:solidFill>
                  <a:srgbClr val="6E7170"/>
                </a:solidFill>
                <a:latin typeface="Tahoma"/>
                <a:cs typeface="Tahoma"/>
              </a:rPr>
              <a:t>en </a:t>
            </a:r>
            <a:r>
              <a:rPr sz="1600" spc="-15" dirty="0">
                <a:solidFill>
                  <a:srgbClr val="6E7170"/>
                </a:solidFill>
                <a:latin typeface="Tahoma"/>
                <a:cs typeface="Tahoma"/>
              </a:rPr>
              <a:t>común </a:t>
            </a:r>
            <a:r>
              <a:rPr sz="1600" b="1" spc="-5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600" b="1" spc="-5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o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6E7170"/>
                </a:solidFill>
                <a:latin typeface="Tahoma"/>
                <a:cs typeface="Tahoma"/>
              </a:rPr>
              <a:t>las</a:t>
            </a:r>
            <a:r>
              <a:rPr sz="1600" b="1" spc="-6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circunstancias</a:t>
            </a:r>
            <a:r>
              <a:rPr sz="1600" b="1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6E7170"/>
                </a:solidFill>
                <a:latin typeface="Tahoma"/>
                <a:cs typeface="Tahoma"/>
              </a:rPr>
              <a:t>negativas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6E7170"/>
                </a:solidFill>
                <a:latin typeface="Tahoma"/>
                <a:cs typeface="Tahoma"/>
              </a:rPr>
              <a:t>que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vulneran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o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colocan </a:t>
            </a:r>
            <a:r>
              <a:rPr sz="1600" b="1" spc="-90" dirty="0">
                <a:solidFill>
                  <a:srgbClr val="6E7170"/>
                </a:solidFill>
                <a:latin typeface="Tahoma"/>
                <a:cs typeface="Tahoma"/>
              </a:rPr>
              <a:t>en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riesgo </a:t>
            </a:r>
            <a:r>
              <a:rPr sz="1600" b="1" spc="-55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condición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o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vida </a:t>
            </a:r>
            <a:r>
              <a:rPr sz="1600" b="1" spc="-80" dirty="0">
                <a:solidFill>
                  <a:srgbClr val="6E7170"/>
                </a:solidFill>
                <a:latin typeface="Tahoma"/>
                <a:cs typeface="Tahoma"/>
              </a:rPr>
              <a:t>humana,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así </a:t>
            </a:r>
            <a:r>
              <a:rPr sz="1600" b="1" spc="-85" dirty="0">
                <a:solidFill>
                  <a:srgbClr val="6E7170"/>
                </a:solidFill>
                <a:latin typeface="Tahoma"/>
                <a:cs typeface="Tahoma"/>
              </a:rPr>
              <a:t>como </a:t>
            </a:r>
            <a:r>
              <a:rPr sz="1600" b="1" spc="-55" dirty="0">
                <a:solidFill>
                  <a:srgbClr val="6E7170"/>
                </a:solidFill>
                <a:latin typeface="Tahoma"/>
                <a:cs typeface="Tahoma"/>
              </a:rPr>
              <a:t>el </a:t>
            </a:r>
            <a:r>
              <a:rPr sz="1600" b="1" spc="-80" dirty="0">
                <a:solidFill>
                  <a:srgbClr val="6E7170"/>
                </a:solidFill>
                <a:latin typeface="Tahoma"/>
                <a:cs typeface="Tahoma"/>
              </a:rPr>
              <a:t>daño </a:t>
            </a:r>
            <a:r>
              <a:rPr sz="1600" b="1" spc="-90" dirty="0">
                <a:solidFill>
                  <a:srgbClr val="6E7170"/>
                </a:solidFill>
                <a:latin typeface="Tahoma"/>
                <a:cs typeface="Tahoma"/>
              </a:rPr>
              <a:t>a </a:t>
            </a:r>
            <a:r>
              <a:rPr sz="1600" b="1" spc="-55" dirty="0">
                <a:solidFill>
                  <a:srgbClr val="6E7170"/>
                </a:solidFill>
                <a:latin typeface="Tahoma"/>
                <a:cs typeface="Tahoma"/>
              </a:rPr>
              <a:t>la </a:t>
            </a:r>
            <a:r>
              <a:rPr sz="1600" b="1" spc="-70" dirty="0">
                <a:solidFill>
                  <a:srgbClr val="6E7170"/>
                </a:solidFill>
                <a:latin typeface="Tahoma"/>
                <a:cs typeface="Tahoma"/>
              </a:rPr>
              <a:t>propiedad y </a:t>
            </a:r>
            <a:r>
              <a:rPr sz="1600" b="1" spc="-6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6E7170"/>
                </a:solidFill>
                <a:latin typeface="Tahoma"/>
                <a:cs typeface="Tahoma"/>
              </a:rPr>
              <a:t>que</a:t>
            </a:r>
            <a:r>
              <a:rPr sz="1600" b="1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6E7170"/>
                </a:solidFill>
                <a:latin typeface="Tahoma"/>
                <a:cs typeface="Tahoma"/>
              </a:rPr>
              <a:t>presentan</a:t>
            </a:r>
            <a:r>
              <a:rPr sz="1600" b="1" spc="-9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6E7170"/>
                </a:solidFill>
                <a:latin typeface="Tahoma"/>
                <a:cs typeface="Tahoma"/>
              </a:rPr>
              <a:t>un</a:t>
            </a:r>
            <a:r>
              <a:rPr sz="1600" b="1" spc="-10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6E7170"/>
                </a:solidFill>
                <a:latin typeface="Tahoma"/>
                <a:cs typeface="Tahoma"/>
              </a:rPr>
              <a:t>potencial</a:t>
            </a:r>
            <a:r>
              <a:rPr sz="1600" b="1" spc="-125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6E7170"/>
                </a:solidFill>
                <a:latin typeface="Tahoma"/>
                <a:cs typeface="Tahoma"/>
              </a:rPr>
              <a:t>peligro</a:t>
            </a:r>
            <a:r>
              <a:rPr sz="1600" b="1" spc="-14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6E7170"/>
                </a:solidFill>
                <a:latin typeface="Tahoma"/>
                <a:cs typeface="Tahoma"/>
              </a:rPr>
              <a:t>para</a:t>
            </a:r>
            <a:r>
              <a:rPr sz="1600" b="1" spc="-11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6E7170"/>
                </a:solidFill>
                <a:latin typeface="Tahoma"/>
                <a:cs typeface="Tahoma"/>
              </a:rPr>
              <a:t>la</a:t>
            </a:r>
            <a:r>
              <a:rPr sz="1600" b="1" spc="-120" dirty="0">
                <a:solidFill>
                  <a:srgbClr val="6E7170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6E7170"/>
                </a:solidFill>
                <a:latin typeface="Tahoma"/>
                <a:cs typeface="Tahoma"/>
              </a:rPr>
              <a:t>vida.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7008" y="1033983"/>
            <a:ext cx="8164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0" dirty="0">
                <a:solidFill>
                  <a:srgbClr val="225B4E"/>
                </a:solidFill>
                <a:latin typeface="Arial"/>
                <a:cs typeface="Arial"/>
              </a:rPr>
              <a:t>CLORACIÓN</a:t>
            </a:r>
            <a:r>
              <a:rPr spc="7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40" dirty="0">
                <a:solidFill>
                  <a:srgbClr val="225B4E"/>
                </a:solidFill>
                <a:latin typeface="Arial"/>
                <a:cs typeface="Arial"/>
              </a:rPr>
              <a:t>CON</a:t>
            </a:r>
            <a:r>
              <a:rPr spc="5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05" dirty="0">
                <a:solidFill>
                  <a:srgbClr val="225B4E"/>
                </a:solidFill>
                <a:latin typeface="Arial"/>
                <a:cs typeface="Arial"/>
              </a:rPr>
              <a:t>HIPOCLORITO</a:t>
            </a:r>
            <a:r>
              <a:rPr spc="55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85" dirty="0">
                <a:solidFill>
                  <a:srgbClr val="225B4E"/>
                </a:solidFill>
                <a:latin typeface="Arial"/>
                <a:cs typeface="Arial"/>
              </a:rPr>
              <a:t>DE</a:t>
            </a:r>
            <a:r>
              <a:rPr spc="60" dirty="0">
                <a:solidFill>
                  <a:srgbClr val="225B4E"/>
                </a:solidFill>
                <a:latin typeface="Arial"/>
                <a:cs typeface="Arial"/>
              </a:rPr>
              <a:t> </a:t>
            </a:r>
            <a:r>
              <a:rPr spc="105" dirty="0">
                <a:solidFill>
                  <a:srgbClr val="225B4E"/>
                </a:solidFill>
                <a:latin typeface="Arial"/>
                <a:cs typeface="Arial"/>
              </a:rPr>
              <a:t>CALCIO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2314" y="4005164"/>
            <a:ext cx="3801273" cy="148299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39875" y="2235454"/>
          <a:ext cx="9037319" cy="3076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029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80" dirty="0">
                          <a:latin typeface="Tahoma"/>
                          <a:cs typeface="Tahoma"/>
                        </a:rPr>
                        <a:t>SUSTANCIA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204" dirty="0">
                          <a:latin typeface="Tahoma"/>
                          <a:cs typeface="Tahoma"/>
                        </a:rPr>
                        <a:t>CANTIDAD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PO</a:t>
                      </a:r>
                      <a:r>
                        <a:rPr sz="1800" b="1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DE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50800" algn="ctr">
                        <a:lnSpc>
                          <a:spcPct val="100000"/>
                        </a:lnSpc>
                      </a:pPr>
                      <a:r>
                        <a:rPr sz="1800" b="1" spc="-155" dirty="0">
                          <a:latin typeface="Tahoma"/>
                          <a:cs typeface="Tahoma"/>
                        </a:rPr>
                        <a:t>ESPERA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29">
                <a:tc>
                  <a:txBody>
                    <a:bodyPr/>
                    <a:lstStyle/>
                    <a:p>
                      <a:pPr marL="706755" marR="207645" indent="-4025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Hipo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rito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  calcio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968375" marR="182880" indent="-7531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stilla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gr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,0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  litros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minutos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ppm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CRL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8375" marR="182880" indent="-7531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stilla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gr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,0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  litros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minutos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361315" marR="248285" indent="-1085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Probable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 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contaminada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9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5" dirty="0">
                          <a:latin typeface="Tahoma"/>
                          <a:cs typeface="Tahoma"/>
                        </a:rPr>
                        <a:t>Nota: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Pastilla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70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gramos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30,000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litros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agua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(cisternas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deportivos,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albercas,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hospit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s,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hote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es,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89050" y="1522603"/>
            <a:ext cx="9837420" cy="368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400" b="1" spc="-90" dirty="0">
                <a:solidFill>
                  <a:srgbClr val="9F2141"/>
                </a:solidFill>
                <a:latin typeface="Tahoma"/>
                <a:cs typeface="Tahoma"/>
              </a:rPr>
              <a:t>l</a:t>
            </a:r>
            <a:r>
              <a:rPr sz="2400" b="1" spc="-135" dirty="0">
                <a:solidFill>
                  <a:srgbClr val="9F2141"/>
                </a:solidFill>
                <a:latin typeface="Tahoma"/>
                <a:cs typeface="Tahoma"/>
              </a:rPr>
              <a:t>orac</a:t>
            </a:r>
            <a:r>
              <a:rPr sz="2400" b="1" spc="-85" dirty="0">
                <a:solidFill>
                  <a:srgbClr val="9F2141"/>
                </a:solidFill>
                <a:latin typeface="Tahoma"/>
                <a:cs typeface="Tahoma"/>
              </a:rPr>
              <a:t>i</a:t>
            </a:r>
            <a:r>
              <a:rPr sz="2400" b="1" spc="-160" dirty="0">
                <a:solidFill>
                  <a:srgbClr val="9F2141"/>
                </a:solidFill>
                <a:latin typeface="Tahoma"/>
                <a:cs typeface="Tahoma"/>
              </a:rPr>
              <a:t>ón</a:t>
            </a:r>
            <a:r>
              <a:rPr sz="2400" b="1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9F2141"/>
                </a:solidFill>
                <a:latin typeface="Tahoma"/>
                <a:cs typeface="Tahoma"/>
              </a:rPr>
              <a:t>con</a:t>
            </a:r>
            <a:r>
              <a:rPr sz="2400" b="1" spc="-2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9F2141"/>
                </a:solidFill>
                <a:latin typeface="Tahoma"/>
                <a:cs typeface="Tahoma"/>
              </a:rPr>
              <a:t>hipoc</a:t>
            </a:r>
            <a:r>
              <a:rPr sz="2400" b="1" spc="-80" dirty="0">
                <a:solidFill>
                  <a:srgbClr val="9F2141"/>
                </a:solidFill>
                <a:latin typeface="Tahoma"/>
                <a:cs typeface="Tahoma"/>
              </a:rPr>
              <a:t>l</a:t>
            </a:r>
            <a:r>
              <a:rPr sz="2400" b="1" spc="-95" dirty="0">
                <a:solidFill>
                  <a:srgbClr val="9F2141"/>
                </a:solidFill>
                <a:latin typeface="Tahoma"/>
                <a:cs typeface="Tahoma"/>
              </a:rPr>
              <a:t>orit</a:t>
            </a:r>
            <a:r>
              <a:rPr sz="2400" b="1" spc="-150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2400" b="1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2400" b="1" spc="-24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400" b="1" spc="-18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400" b="1" spc="-70" dirty="0">
                <a:solidFill>
                  <a:srgbClr val="9F2141"/>
                </a:solidFill>
                <a:latin typeface="Tahoma"/>
                <a:cs typeface="Tahoma"/>
              </a:rPr>
              <a:t>l</a:t>
            </a:r>
            <a:r>
              <a:rPr sz="2400" b="1" spc="-130" dirty="0">
                <a:solidFill>
                  <a:srgbClr val="9F2141"/>
                </a:solidFill>
                <a:latin typeface="Tahoma"/>
                <a:cs typeface="Tahoma"/>
              </a:rPr>
              <a:t>c</a:t>
            </a:r>
            <a:r>
              <a:rPr sz="2400" b="1" spc="-70" dirty="0">
                <a:solidFill>
                  <a:srgbClr val="9F2141"/>
                </a:solidFill>
                <a:latin typeface="Tahoma"/>
                <a:cs typeface="Tahoma"/>
              </a:rPr>
              <a:t>i</a:t>
            </a:r>
            <a:r>
              <a:rPr sz="2400" b="1" spc="-135" dirty="0">
                <a:solidFill>
                  <a:srgbClr val="9F2141"/>
                </a:solidFill>
                <a:latin typeface="Tahoma"/>
                <a:cs typeface="Tahoma"/>
              </a:rPr>
              <a:t>o</a:t>
            </a:r>
            <a:r>
              <a:rPr sz="2400" spc="-130" dirty="0">
                <a:solidFill>
                  <a:srgbClr val="9F2141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 marL="12700" marR="6985">
              <a:lnSpc>
                <a:spcPct val="100000"/>
              </a:lnSpc>
              <a:spcBef>
                <a:spcPts val="2195"/>
              </a:spcBef>
            </a:pP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El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uso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97979A"/>
                </a:solidFill>
                <a:latin typeface="Tahoma"/>
                <a:cs typeface="Tahoma"/>
              </a:rPr>
              <a:t>hipoclorito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97979A"/>
                </a:solidFill>
                <a:latin typeface="Tahoma"/>
                <a:cs typeface="Tahoma"/>
              </a:rPr>
              <a:t>calcio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en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pastillas,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97979A"/>
                </a:solidFill>
                <a:latin typeface="Tahoma"/>
                <a:cs typeface="Tahoma"/>
              </a:rPr>
              <a:t>es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una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forma</a:t>
            </a:r>
            <a:r>
              <a:rPr sz="1800" spc="-1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muy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fácil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desinfección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del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agua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en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grandes </a:t>
            </a:r>
            <a:r>
              <a:rPr sz="1800" spc="-54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cantidades.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Usar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97979A"/>
                </a:solidFill>
                <a:latin typeface="Tahoma"/>
                <a:cs typeface="Tahoma"/>
              </a:rPr>
              <a:t>en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cisterna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o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tinaco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previamente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lavado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97979A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desinfectado.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7979A"/>
              </a:buClr>
              <a:buFont typeface="Tahoma"/>
              <a:buAutoNum type="arabicPeriod"/>
            </a:pPr>
            <a:endParaRPr sz="2200">
              <a:latin typeface="Tahoma"/>
              <a:cs typeface="Tahoma"/>
            </a:endParaRPr>
          </a:p>
          <a:p>
            <a:pPr marL="230504" indent="-218440">
              <a:lnSpc>
                <a:spcPct val="100000"/>
              </a:lnSpc>
              <a:spcBef>
                <a:spcPts val="1664"/>
              </a:spcBef>
              <a:buAutoNum type="arabicPeriod"/>
              <a:tabLst>
                <a:tab pos="231140" algn="l"/>
              </a:tabLst>
            </a:pPr>
            <a:r>
              <a:rPr sz="1800" spc="-105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una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1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plástico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grande,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hazle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múltiples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perforaciones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pequeñas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con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un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desarmador.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7979A"/>
              </a:buClr>
              <a:buFont typeface="Tahoma"/>
              <a:buAutoNum type="arabicPeriod"/>
            </a:pP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70"/>
              </a:spcBef>
              <a:buAutoNum type="arabicPeriod"/>
              <a:tabLst>
                <a:tab pos="243204" algn="l"/>
              </a:tabLst>
            </a:pP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Agrega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una</a:t>
            </a:r>
            <a:r>
              <a:rPr sz="1800" spc="-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pastilla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1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97979A"/>
                </a:solidFill>
                <a:latin typeface="Tahoma"/>
                <a:cs typeface="Tahoma"/>
              </a:rPr>
              <a:t>hipoclorito</a:t>
            </a:r>
            <a:r>
              <a:rPr sz="1800" spc="-10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7 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gr</a:t>
            </a:r>
            <a:r>
              <a:rPr sz="1800" spc="-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por</a:t>
            </a:r>
            <a:r>
              <a:rPr sz="1800" spc="-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cada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97979A"/>
                </a:solidFill>
                <a:latin typeface="Tahoma"/>
                <a:cs typeface="Tahoma"/>
              </a:rPr>
              <a:t>3000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litros</a:t>
            </a:r>
            <a:r>
              <a:rPr sz="1800" spc="-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que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tenga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el</a:t>
            </a:r>
            <a:r>
              <a:rPr sz="1800" spc="-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depósito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de </a:t>
            </a:r>
            <a:r>
              <a:rPr sz="1800" spc="-55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almacenamiento.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8292" y="3625641"/>
            <a:ext cx="966299" cy="7765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4471" y="5200320"/>
            <a:ext cx="1261872" cy="8841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1919" y="2577083"/>
            <a:ext cx="1524000" cy="99242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58744" y="912952"/>
            <a:ext cx="6993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75" dirty="0">
                <a:solidFill>
                  <a:srgbClr val="9F2141"/>
                </a:solidFill>
              </a:rPr>
              <a:t>M</a:t>
            </a:r>
            <a:r>
              <a:rPr sz="3200" spc="-275" dirty="0">
                <a:solidFill>
                  <a:srgbClr val="9F2141"/>
                </a:solidFill>
              </a:rPr>
              <a:t>É</a:t>
            </a:r>
            <a:r>
              <a:rPr sz="3200" spc="-270" dirty="0">
                <a:solidFill>
                  <a:srgbClr val="9F2141"/>
                </a:solidFill>
              </a:rPr>
              <a:t>TODOS</a:t>
            </a:r>
            <a:r>
              <a:rPr sz="3200" spc="-330" dirty="0">
                <a:solidFill>
                  <a:srgbClr val="9F2141"/>
                </a:solidFill>
              </a:rPr>
              <a:t> </a:t>
            </a:r>
            <a:r>
              <a:rPr sz="3200" spc="-300" dirty="0">
                <a:solidFill>
                  <a:srgbClr val="9F2141"/>
                </a:solidFill>
              </a:rPr>
              <a:t>DE </a:t>
            </a:r>
            <a:r>
              <a:rPr sz="3200" spc="-290" dirty="0">
                <a:solidFill>
                  <a:srgbClr val="9F2141"/>
                </a:solidFill>
              </a:rPr>
              <a:t>DE</a:t>
            </a:r>
            <a:r>
              <a:rPr sz="3200" spc="-285" dirty="0">
                <a:solidFill>
                  <a:srgbClr val="9F2141"/>
                </a:solidFill>
              </a:rPr>
              <a:t>S</a:t>
            </a:r>
            <a:r>
              <a:rPr sz="3200" spc="-310" dirty="0">
                <a:solidFill>
                  <a:srgbClr val="9F2141"/>
                </a:solidFill>
              </a:rPr>
              <a:t>INFE</a:t>
            </a:r>
            <a:r>
              <a:rPr sz="3200" spc="-355" dirty="0">
                <a:solidFill>
                  <a:srgbClr val="9F2141"/>
                </a:solidFill>
              </a:rPr>
              <a:t>C</a:t>
            </a:r>
            <a:r>
              <a:rPr sz="3200" spc="-495" dirty="0">
                <a:solidFill>
                  <a:srgbClr val="9F2141"/>
                </a:solidFill>
              </a:rPr>
              <a:t>C</a:t>
            </a:r>
            <a:r>
              <a:rPr sz="3200" spc="-375" dirty="0">
                <a:solidFill>
                  <a:srgbClr val="9F2141"/>
                </a:solidFill>
              </a:rPr>
              <a:t>I</a:t>
            </a:r>
            <a:r>
              <a:rPr sz="3200" spc="-305" dirty="0">
                <a:solidFill>
                  <a:srgbClr val="9F2141"/>
                </a:solidFill>
              </a:rPr>
              <a:t>ÓN</a:t>
            </a:r>
            <a:r>
              <a:rPr sz="3200" spc="-335" dirty="0">
                <a:solidFill>
                  <a:srgbClr val="9F2141"/>
                </a:solidFill>
              </a:rPr>
              <a:t> </a:t>
            </a:r>
            <a:r>
              <a:rPr sz="3200" spc="-260" dirty="0">
                <a:solidFill>
                  <a:srgbClr val="9F2141"/>
                </a:solidFill>
              </a:rPr>
              <a:t>DEL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320" dirty="0">
                <a:solidFill>
                  <a:srgbClr val="9F2141"/>
                </a:solidFill>
              </a:rPr>
              <a:t>AGUA</a:t>
            </a:r>
            <a:endParaRPr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7052" y="4817364"/>
            <a:ext cx="3569207" cy="12771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7413" y="1097102"/>
            <a:ext cx="947166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indent="-2184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31140" algn="l"/>
              </a:tabLst>
            </a:pP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Cerrar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con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su</a:t>
            </a:r>
            <a:r>
              <a:rPr sz="1800" spc="-21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tapa.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7979A"/>
              </a:buClr>
              <a:buFont typeface="Tahoma"/>
              <a:buAutoNum type="arabicPeriod" startAt="4"/>
            </a:pP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246379" algn="l"/>
              </a:tabLst>
            </a:pP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Amarrar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boca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botella,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una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cuerda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tan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larga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como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profundidad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cisterna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una </a:t>
            </a:r>
            <a:r>
              <a:rPr sz="1800" spc="-55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extensión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adicional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para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amarrarla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un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lado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cisterna.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7979A"/>
              </a:buClr>
              <a:buFont typeface="Tahoma"/>
              <a:buAutoNum type="arabicPeriod" startAt="4"/>
            </a:pPr>
            <a:endParaRPr sz="220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spcBef>
                <a:spcPts val="1670"/>
              </a:spcBef>
              <a:buAutoNum type="arabicPeriod" startAt="4"/>
              <a:tabLst>
                <a:tab pos="231140" algn="l"/>
              </a:tabLst>
            </a:pP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Introducir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cisterna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y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deja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que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se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llene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agua,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hasta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que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97979A"/>
                </a:solidFill>
                <a:latin typeface="Tahoma"/>
                <a:cs typeface="Tahoma"/>
              </a:rPr>
              <a:t>se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97979A"/>
                </a:solidFill>
                <a:latin typeface="Tahoma"/>
                <a:cs typeface="Tahoma"/>
              </a:rPr>
              <a:t>sumerja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17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parte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97979A"/>
                </a:solidFill>
                <a:latin typeface="Tahoma"/>
                <a:cs typeface="Tahoma"/>
              </a:rPr>
              <a:t>más </a:t>
            </a:r>
            <a:r>
              <a:rPr sz="1800" spc="-55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97979A"/>
                </a:solidFill>
                <a:latin typeface="Tahoma"/>
                <a:cs typeface="Tahoma"/>
              </a:rPr>
              <a:t>profunda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97979A"/>
                </a:solidFill>
                <a:latin typeface="Tahoma"/>
                <a:cs typeface="Tahoma"/>
              </a:rPr>
              <a:t>y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quede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18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97979A"/>
                </a:solidFill>
                <a:latin typeface="Tahoma"/>
                <a:cs typeface="Tahoma"/>
              </a:rPr>
              <a:t>parada.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7979A"/>
              </a:buClr>
              <a:buFont typeface="Tahoma"/>
              <a:buAutoNum type="arabicPeriod" startAt="4"/>
            </a:pPr>
            <a:endParaRPr sz="2200">
              <a:latin typeface="Tahoma"/>
              <a:cs typeface="Tahoma"/>
            </a:endParaRPr>
          </a:p>
          <a:p>
            <a:pPr marL="230504" indent="-218440">
              <a:lnSpc>
                <a:spcPct val="100000"/>
              </a:lnSpc>
              <a:spcBef>
                <a:spcPts val="1664"/>
              </a:spcBef>
              <a:buAutoNum type="arabicPeriod" startAt="4"/>
              <a:tabLst>
                <a:tab pos="231140" algn="l"/>
              </a:tabLst>
            </a:pPr>
            <a:r>
              <a:rPr sz="1800" spc="-45" dirty="0">
                <a:solidFill>
                  <a:srgbClr val="97979A"/>
                </a:solidFill>
                <a:latin typeface="Tahoma"/>
                <a:cs typeface="Tahoma"/>
              </a:rPr>
              <a:t>Renovar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7979A"/>
                </a:solidFill>
                <a:latin typeface="Tahoma"/>
                <a:cs typeface="Tahoma"/>
              </a:rPr>
              <a:t>la</a:t>
            </a:r>
            <a:r>
              <a:rPr sz="1800" spc="-18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97979A"/>
                </a:solidFill>
                <a:latin typeface="Tahoma"/>
                <a:cs typeface="Tahoma"/>
              </a:rPr>
              <a:t>botella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97979A"/>
                </a:solidFill>
                <a:latin typeface="Tahoma"/>
                <a:cs typeface="Tahoma"/>
              </a:rPr>
              <a:t>cada</a:t>
            </a:r>
            <a:r>
              <a:rPr sz="1800" spc="-17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97979A"/>
                </a:solidFill>
                <a:latin typeface="Tahoma"/>
                <a:cs typeface="Tahoma"/>
              </a:rPr>
              <a:t>6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días</a:t>
            </a:r>
            <a:r>
              <a:rPr sz="1800" spc="-20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si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el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97979A"/>
                </a:solidFill>
                <a:latin typeface="Tahoma"/>
                <a:cs typeface="Tahoma"/>
              </a:rPr>
              <a:t>depósito</a:t>
            </a:r>
            <a:r>
              <a:rPr sz="1800" spc="-19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-21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97979A"/>
                </a:solidFill>
                <a:latin typeface="Tahoma"/>
                <a:cs typeface="Tahoma"/>
              </a:rPr>
              <a:t>agua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97979A"/>
                </a:solidFill>
                <a:latin typeface="Tahoma"/>
                <a:cs typeface="Tahoma"/>
              </a:rPr>
              <a:t>es</a:t>
            </a:r>
            <a:r>
              <a:rPr sz="1800" spc="-204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97979A"/>
                </a:solidFill>
                <a:latin typeface="Tahoma"/>
                <a:cs typeface="Tahoma"/>
              </a:rPr>
              <a:t>de</a:t>
            </a:r>
            <a:r>
              <a:rPr sz="1800" spc="160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97979A"/>
                </a:solidFill>
                <a:latin typeface="Tahoma"/>
                <a:cs typeface="Tahoma"/>
              </a:rPr>
              <a:t>3000</a:t>
            </a:r>
            <a:r>
              <a:rPr sz="1800" spc="-195" dirty="0">
                <a:solidFill>
                  <a:srgbClr val="97979A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97979A"/>
                </a:solidFill>
                <a:latin typeface="Tahoma"/>
                <a:cs typeface="Tahoma"/>
              </a:rPr>
              <a:t>litros.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95816" y="2007107"/>
            <a:ext cx="2069592" cy="7940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0847" y="3293364"/>
            <a:ext cx="1159763" cy="82066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1237488"/>
            <a:ext cx="4066032" cy="4383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0776" y="1072896"/>
            <a:ext cx="2667000" cy="355549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493008" y="1488947"/>
            <a:ext cx="434340" cy="368935"/>
          </a:xfrm>
          <a:custGeom>
            <a:avLst/>
            <a:gdLst/>
            <a:ahLst/>
            <a:cxnLst/>
            <a:rect l="l" t="t" r="r" b="b"/>
            <a:pathLst>
              <a:path w="434339" h="368935">
                <a:moveTo>
                  <a:pt x="434339" y="0"/>
                </a:moveTo>
                <a:lnTo>
                  <a:pt x="0" y="0"/>
                </a:lnTo>
                <a:lnTo>
                  <a:pt x="0" y="368808"/>
                </a:lnTo>
                <a:lnTo>
                  <a:pt x="434339" y="368808"/>
                </a:lnTo>
                <a:lnTo>
                  <a:pt x="434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2201" y="1316551"/>
            <a:ext cx="1995350" cy="488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24754" y="1136396"/>
            <a:ext cx="2022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5" dirty="0"/>
              <a:t>Gracias</a:t>
            </a:r>
            <a:endParaRPr sz="48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1191" y="2336292"/>
            <a:ext cx="4928616" cy="387400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7" y="2097552"/>
            <a:ext cx="9388475" cy="29641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55"/>
              </a:spcBef>
            </a:pPr>
            <a:r>
              <a:rPr sz="2800" spc="-65" dirty="0">
                <a:solidFill>
                  <a:srgbClr val="9F2141"/>
                </a:solidFill>
                <a:latin typeface="Tahoma"/>
                <a:cs typeface="Tahoma"/>
              </a:rPr>
              <a:t>Mtro.</a:t>
            </a:r>
            <a:r>
              <a:rPr sz="2800" spc="-30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9F2141"/>
                </a:solidFill>
                <a:latin typeface="Tahoma"/>
                <a:cs typeface="Tahoma"/>
              </a:rPr>
              <a:t>Javier</a:t>
            </a:r>
            <a:r>
              <a:rPr sz="2800" spc="-29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9F2141"/>
                </a:solidFill>
                <a:latin typeface="Tahoma"/>
                <a:cs typeface="Tahoma"/>
              </a:rPr>
              <a:t>S</a:t>
            </a:r>
            <a:r>
              <a:rPr sz="2800" spc="-8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25" dirty="0">
                <a:solidFill>
                  <a:srgbClr val="9F2141"/>
                </a:solidFill>
                <a:latin typeface="Tahoma"/>
                <a:cs typeface="Tahoma"/>
              </a:rPr>
              <a:t>nti</a:t>
            </a:r>
            <a:r>
              <a:rPr sz="2800" dirty="0">
                <a:solidFill>
                  <a:srgbClr val="9F2141"/>
                </a:solidFill>
                <a:latin typeface="Tahoma"/>
                <a:cs typeface="Tahoma"/>
              </a:rPr>
              <a:t>l</a:t>
            </a:r>
            <a:r>
              <a:rPr sz="2800" spc="-10" dirty="0">
                <a:solidFill>
                  <a:srgbClr val="9F2141"/>
                </a:solidFill>
                <a:latin typeface="Tahoma"/>
                <a:cs typeface="Tahoma"/>
              </a:rPr>
              <a:t>lán</a:t>
            </a:r>
            <a:r>
              <a:rPr sz="2800" spc="-2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60" dirty="0">
                <a:solidFill>
                  <a:srgbClr val="9F2141"/>
                </a:solidFill>
                <a:latin typeface="Tahoma"/>
                <a:cs typeface="Tahoma"/>
              </a:rPr>
              <a:t>Mo</a:t>
            </a:r>
            <a:r>
              <a:rPr sz="2800" spc="-65" dirty="0">
                <a:solidFill>
                  <a:srgbClr val="9F2141"/>
                </a:solidFill>
                <a:latin typeface="Tahoma"/>
                <a:cs typeface="Tahoma"/>
              </a:rPr>
              <a:t>n</a:t>
            </a:r>
            <a:r>
              <a:rPr sz="2800" spc="-45" dirty="0">
                <a:solidFill>
                  <a:srgbClr val="9F2141"/>
                </a:solidFill>
                <a:latin typeface="Tahoma"/>
                <a:cs typeface="Tahoma"/>
              </a:rPr>
              <a:t>cayo</a:t>
            </a:r>
            <a:endParaRPr sz="2800">
              <a:latin typeface="Tahoma"/>
              <a:cs typeface="Tahoma"/>
            </a:endParaRPr>
          </a:p>
          <a:p>
            <a:pPr marL="12700" marR="5080" algn="ctr">
              <a:lnSpc>
                <a:spcPts val="3030"/>
              </a:lnSpc>
              <a:spcBef>
                <a:spcPts val="1035"/>
              </a:spcBef>
            </a:pPr>
            <a:r>
              <a:rPr sz="2800" spc="-25" dirty="0">
                <a:solidFill>
                  <a:srgbClr val="9F2141"/>
                </a:solidFill>
                <a:latin typeface="Tahoma"/>
                <a:cs typeface="Tahoma"/>
              </a:rPr>
              <a:t>Coordinador</a:t>
            </a:r>
            <a:r>
              <a:rPr sz="2800" spc="-2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9F2141"/>
                </a:solidFill>
                <a:latin typeface="Tahoma"/>
                <a:cs typeface="Tahoma"/>
              </a:rPr>
              <a:t>Fomento</a:t>
            </a:r>
            <a:r>
              <a:rPr sz="2800" spc="-2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9F2141"/>
                </a:solidFill>
                <a:latin typeface="Tahoma"/>
                <a:cs typeface="Tahoma"/>
              </a:rPr>
              <a:t>Sanitario,</a:t>
            </a:r>
            <a:r>
              <a:rPr sz="2800" spc="-25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9F2141"/>
                </a:solidFill>
                <a:latin typeface="Tahoma"/>
                <a:cs typeface="Tahoma"/>
              </a:rPr>
              <a:t>Análisis</a:t>
            </a:r>
            <a:r>
              <a:rPr sz="2800" spc="-2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90" dirty="0">
                <a:solidFill>
                  <a:srgbClr val="9F2141"/>
                </a:solidFill>
                <a:latin typeface="Tahoma"/>
                <a:cs typeface="Tahoma"/>
              </a:rPr>
              <a:t>y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9F2141"/>
                </a:solidFill>
                <a:latin typeface="Tahoma"/>
                <a:cs typeface="Tahoma"/>
              </a:rPr>
              <a:t>Comunicación</a:t>
            </a:r>
            <a:r>
              <a:rPr sz="2800" spc="-2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9F2141"/>
                </a:solidFill>
                <a:latin typeface="Tahoma"/>
                <a:cs typeface="Tahoma"/>
              </a:rPr>
              <a:t>de </a:t>
            </a:r>
            <a:r>
              <a:rPr sz="2800" spc="-86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9F2141"/>
                </a:solidFill>
                <a:latin typeface="Tahoma"/>
                <a:cs typeface="Tahoma"/>
              </a:rPr>
              <a:t>Riesgos</a:t>
            </a:r>
            <a:endParaRPr sz="2800">
              <a:latin typeface="Tahoma"/>
              <a:cs typeface="Tahoma"/>
            </a:endParaRPr>
          </a:p>
          <a:p>
            <a:pPr marL="939165" marR="932815" algn="ctr">
              <a:lnSpc>
                <a:spcPts val="4029"/>
              </a:lnSpc>
              <a:spcBef>
                <a:spcPts val="190"/>
              </a:spcBef>
            </a:pPr>
            <a:r>
              <a:rPr sz="2800" spc="-30" dirty="0">
                <a:solidFill>
                  <a:srgbClr val="9F2141"/>
                </a:solidFill>
                <a:latin typeface="Tahoma"/>
                <a:cs typeface="Tahoma"/>
              </a:rPr>
              <a:t>Coor</a:t>
            </a:r>
            <a:r>
              <a:rPr sz="2800" spc="-40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2800" dirty="0">
                <a:solidFill>
                  <a:srgbClr val="9F2141"/>
                </a:solidFill>
                <a:latin typeface="Tahoma"/>
                <a:cs typeface="Tahoma"/>
              </a:rPr>
              <a:t>in</a:t>
            </a:r>
            <a:r>
              <a:rPr sz="2800" spc="-3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-40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2800" spc="-25" dirty="0">
                <a:solidFill>
                  <a:srgbClr val="9F2141"/>
                </a:solidFill>
                <a:latin typeface="Tahoma"/>
                <a:cs typeface="Tahoma"/>
              </a:rPr>
              <a:t>or</a:t>
            </a:r>
            <a:r>
              <a:rPr sz="2800" spc="-28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9F2141"/>
                </a:solidFill>
                <a:latin typeface="Tahoma"/>
                <a:cs typeface="Tahoma"/>
              </a:rPr>
              <a:t>de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55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-20" dirty="0">
                <a:solidFill>
                  <a:srgbClr val="9F2141"/>
                </a:solidFill>
                <a:latin typeface="Tahoma"/>
                <a:cs typeface="Tahoma"/>
              </a:rPr>
              <a:t>tención</a:t>
            </a:r>
            <a:r>
              <a:rPr sz="2800" spc="-29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65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9F2141"/>
                </a:solidFill>
                <a:latin typeface="Tahoma"/>
                <a:cs typeface="Tahoma"/>
              </a:rPr>
              <a:t>Emergenci</a:t>
            </a:r>
            <a:r>
              <a:rPr sz="2800" spc="-75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-80" dirty="0">
                <a:solidFill>
                  <a:srgbClr val="9F2141"/>
                </a:solidFill>
                <a:latin typeface="Tahoma"/>
                <a:cs typeface="Tahoma"/>
              </a:rPr>
              <a:t>s</a:t>
            </a:r>
            <a:r>
              <a:rPr sz="2800" spc="-27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9F2141"/>
                </a:solidFill>
                <a:latin typeface="Tahoma"/>
                <a:cs typeface="Tahoma"/>
              </a:rPr>
              <a:t>S</a:t>
            </a:r>
            <a:r>
              <a:rPr sz="2800" spc="-8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9F2141"/>
                </a:solidFill>
                <a:latin typeface="Tahoma"/>
                <a:cs typeface="Tahoma"/>
              </a:rPr>
              <a:t>n</a:t>
            </a:r>
            <a:r>
              <a:rPr sz="2800" spc="-10" dirty="0">
                <a:solidFill>
                  <a:srgbClr val="9F2141"/>
                </a:solidFill>
                <a:latin typeface="Tahoma"/>
                <a:cs typeface="Tahoma"/>
              </a:rPr>
              <a:t>i</a:t>
            </a:r>
            <a:r>
              <a:rPr sz="2800" spc="-20" dirty="0">
                <a:solidFill>
                  <a:srgbClr val="9F2141"/>
                </a:solidFill>
                <a:latin typeface="Tahoma"/>
                <a:cs typeface="Tahoma"/>
              </a:rPr>
              <a:t>tari</a:t>
            </a:r>
            <a:r>
              <a:rPr sz="2800" spc="-4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800" spc="-65" dirty="0">
                <a:solidFill>
                  <a:srgbClr val="9F2141"/>
                </a:solidFill>
                <a:latin typeface="Tahoma"/>
                <a:cs typeface="Tahoma"/>
              </a:rPr>
              <a:t>s  </a:t>
            </a:r>
            <a:r>
              <a:rPr sz="2800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emergencias.agepsa@cdmx.gob.mx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2800" spc="-80" dirty="0">
                <a:solidFill>
                  <a:srgbClr val="9F2141"/>
                </a:solidFill>
                <a:latin typeface="Tahoma"/>
                <a:cs typeface="Tahoma"/>
              </a:rPr>
              <a:t>Tel.</a:t>
            </a:r>
            <a:r>
              <a:rPr sz="2800" spc="-3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9F2141"/>
                </a:solidFill>
                <a:latin typeface="Tahoma"/>
                <a:cs typeface="Tahoma"/>
              </a:rPr>
              <a:t>55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9F2141"/>
                </a:solidFill>
                <a:latin typeface="Tahoma"/>
                <a:cs typeface="Tahoma"/>
              </a:rPr>
              <a:t>5038</a:t>
            </a:r>
            <a:r>
              <a:rPr sz="2800" spc="-3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9F2141"/>
                </a:solidFill>
                <a:latin typeface="Tahoma"/>
                <a:cs typeface="Tahoma"/>
              </a:rPr>
              <a:t>1700</a:t>
            </a:r>
            <a:r>
              <a:rPr sz="2800" spc="-33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9F2141"/>
                </a:solidFill>
                <a:latin typeface="Tahoma"/>
                <a:cs typeface="Tahoma"/>
              </a:rPr>
              <a:t>Ext.</a:t>
            </a:r>
            <a:r>
              <a:rPr sz="2800" spc="-30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9F2141"/>
                </a:solidFill>
                <a:latin typeface="Tahoma"/>
                <a:cs typeface="Tahoma"/>
              </a:rPr>
              <a:t>5812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425" y="1393926"/>
            <a:ext cx="938276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7130" marR="5080" indent="-2425065">
              <a:lnSpc>
                <a:spcPct val="114999"/>
              </a:lnSpc>
              <a:spcBef>
                <a:spcPts val="100"/>
              </a:spcBef>
            </a:pPr>
            <a:r>
              <a:rPr sz="3200" spc="-370" dirty="0">
                <a:solidFill>
                  <a:srgbClr val="9F2141"/>
                </a:solidFill>
              </a:rPr>
              <a:t>AGENC</a:t>
            </a:r>
            <a:r>
              <a:rPr sz="3200" spc="-275" dirty="0">
                <a:solidFill>
                  <a:srgbClr val="9F2141"/>
                </a:solidFill>
              </a:rPr>
              <a:t>I</a:t>
            </a:r>
            <a:r>
              <a:rPr sz="3200" spc="-355" dirty="0">
                <a:solidFill>
                  <a:srgbClr val="9F2141"/>
                </a:solidFill>
              </a:rPr>
              <a:t>A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305" dirty="0">
                <a:solidFill>
                  <a:srgbClr val="9F2141"/>
                </a:solidFill>
              </a:rPr>
              <a:t>DE</a:t>
            </a:r>
            <a:r>
              <a:rPr sz="3200" spc="-320" dirty="0">
                <a:solidFill>
                  <a:srgbClr val="9F2141"/>
                </a:solidFill>
              </a:rPr>
              <a:t> </a:t>
            </a:r>
            <a:r>
              <a:rPr sz="3200" spc="-254" dirty="0">
                <a:solidFill>
                  <a:srgbClr val="9F2141"/>
                </a:solidFill>
              </a:rPr>
              <a:t>PROTEC</a:t>
            </a:r>
            <a:r>
              <a:rPr sz="3200" spc="-265" dirty="0">
                <a:solidFill>
                  <a:srgbClr val="9F2141"/>
                </a:solidFill>
              </a:rPr>
              <a:t>C</a:t>
            </a:r>
            <a:r>
              <a:rPr sz="3200" spc="-400" dirty="0">
                <a:solidFill>
                  <a:srgbClr val="9F2141"/>
                </a:solidFill>
              </a:rPr>
              <a:t>IÓN</a:t>
            </a:r>
            <a:r>
              <a:rPr sz="3200" spc="-320" dirty="0">
                <a:solidFill>
                  <a:srgbClr val="9F2141"/>
                </a:solidFill>
              </a:rPr>
              <a:t> </a:t>
            </a:r>
            <a:r>
              <a:rPr sz="3200" spc="-345" dirty="0">
                <a:solidFill>
                  <a:srgbClr val="9F2141"/>
                </a:solidFill>
              </a:rPr>
              <a:t>SANI</a:t>
            </a:r>
            <a:r>
              <a:rPr sz="3200" spc="-340" dirty="0">
                <a:solidFill>
                  <a:srgbClr val="9F2141"/>
                </a:solidFill>
              </a:rPr>
              <a:t>T</a:t>
            </a:r>
            <a:r>
              <a:rPr sz="3200" spc="-415" dirty="0">
                <a:solidFill>
                  <a:srgbClr val="9F2141"/>
                </a:solidFill>
              </a:rPr>
              <a:t>ARIA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260" dirty="0">
                <a:solidFill>
                  <a:srgbClr val="9F2141"/>
                </a:solidFill>
              </a:rPr>
              <a:t>DEL</a:t>
            </a:r>
            <a:r>
              <a:rPr sz="3200" spc="-310" dirty="0">
                <a:solidFill>
                  <a:srgbClr val="9F2141"/>
                </a:solidFill>
              </a:rPr>
              <a:t> </a:t>
            </a:r>
            <a:r>
              <a:rPr sz="3200" spc="-295" dirty="0">
                <a:solidFill>
                  <a:srgbClr val="9F2141"/>
                </a:solidFill>
              </a:rPr>
              <a:t>GOBIERNO  </a:t>
            </a:r>
            <a:r>
              <a:rPr sz="3200" spc="-305" dirty="0">
                <a:solidFill>
                  <a:srgbClr val="9F2141"/>
                </a:solidFill>
              </a:rPr>
              <a:t>DE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265" dirty="0">
                <a:solidFill>
                  <a:srgbClr val="9F2141"/>
                </a:solidFill>
              </a:rPr>
              <a:t>LA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370" dirty="0">
                <a:solidFill>
                  <a:srgbClr val="9F2141"/>
                </a:solidFill>
              </a:rPr>
              <a:t>CIUDAD</a:t>
            </a:r>
            <a:r>
              <a:rPr sz="3200" spc="-300" dirty="0">
                <a:solidFill>
                  <a:srgbClr val="9F2141"/>
                </a:solidFill>
              </a:rPr>
              <a:t> </a:t>
            </a:r>
            <a:r>
              <a:rPr sz="3200" spc="-305" dirty="0">
                <a:solidFill>
                  <a:srgbClr val="9F2141"/>
                </a:solidFill>
              </a:rPr>
              <a:t>DE</a:t>
            </a:r>
            <a:r>
              <a:rPr sz="3200" spc="-310" dirty="0">
                <a:solidFill>
                  <a:srgbClr val="9F2141"/>
                </a:solidFill>
              </a:rPr>
              <a:t> </a:t>
            </a:r>
            <a:r>
              <a:rPr sz="3200" spc="-345" dirty="0">
                <a:solidFill>
                  <a:srgbClr val="9F2141"/>
                </a:solidFill>
              </a:rPr>
              <a:t>MÉ</a:t>
            </a:r>
            <a:r>
              <a:rPr sz="3200" spc="-330" dirty="0">
                <a:solidFill>
                  <a:srgbClr val="9F2141"/>
                </a:solidFill>
              </a:rPr>
              <a:t>X</a:t>
            </a:r>
            <a:r>
              <a:rPr sz="3200" spc="-380" dirty="0">
                <a:solidFill>
                  <a:srgbClr val="9F2141"/>
                </a:solidFill>
              </a:rPr>
              <a:t>ICO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28520" y="2988386"/>
            <a:ext cx="81927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45" dirty="0">
                <a:solidFill>
                  <a:srgbClr val="9F2141"/>
                </a:solidFill>
                <a:latin typeface="Tahoma"/>
                <a:cs typeface="Tahoma"/>
              </a:rPr>
              <a:t>Av.</a:t>
            </a:r>
            <a:r>
              <a:rPr sz="2400" b="1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9F2141"/>
                </a:solidFill>
                <a:latin typeface="Tahoma"/>
                <a:cs typeface="Tahoma"/>
              </a:rPr>
              <a:t>Insurgentes</a:t>
            </a:r>
            <a:r>
              <a:rPr sz="2400" b="1" spc="-25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9F2141"/>
                </a:solidFill>
                <a:latin typeface="Tahoma"/>
                <a:cs typeface="Tahoma"/>
              </a:rPr>
              <a:t>Norte</a:t>
            </a:r>
            <a:r>
              <a:rPr sz="2400" b="1" spc="-229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9F2141"/>
                </a:solidFill>
                <a:latin typeface="Tahoma"/>
                <a:cs typeface="Tahoma"/>
              </a:rPr>
              <a:t>No.</a:t>
            </a:r>
            <a:r>
              <a:rPr sz="2400" b="1" spc="-22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204" dirty="0">
                <a:solidFill>
                  <a:srgbClr val="9F2141"/>
                </a:solidFill>
                <a:latin typeface="Tahoma"/>
                <a:cs typeface="Tahoma"/>
              </a:rPr>
              <a:t>423,</a:t>
            </a:r>
            <a:r>
              <a:rPr sz="2400" b="1" spc="-2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9F2141"/>
                </a:solidFill>
                <a:latin typeface="Tahoma"/>
                <a:cs typeface="Tahoma"/>
              </a:rPr>
              <a:t>colonia</a:t>
            </a:r>
            <a:r>
              <a:rPr sz="2400" b="1" spc="-2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9F2141"/>
                </a:solidFill>
                <a:latin typeface="Tahoma"/>
                <a:cs typeface="Tahoma"/>
              </a:rPr>
              <a:t>San</a:t>
            </a:r>
            <a:r>
              <a:rPr sz="2400" b="1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F2141"/>
                </a:solidFill>
                <a:latin typeface="Tahoma"/>
                <a:cs typeface="Tahoma"/>
              </a:rPr>
              <a:t>Simón</a:t>
            </a:r>
            <a:r>
              <a:rPr sz="2400" b="1" spc="-210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40" dirty="0">
                <a:solidFill>
                  <a:srgbClr val="9F2141"/>
                </a:solidFill>
                <a:latin typeface="Tahoma"/>
                <a:cs typeface="Tahoma"/>
              </a:rPr>
              <a:t>Tolnahuac,</a:t>
            </a:r>
            <a:endParaRPr sz="2400">
              <a:latin typeface="Tahoma"/>
              <a:cs typeface="Tahoma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2400" b="1" spc="-270" dirty="0">
                <a:solidFill>
                  <a:srgbClr val="9F2141"/>
                </a:solidFill>
                <a:latin typeface="Tahoma"/>
                <a:cs typeface="Tahoma"/>
              </a:rPr>
              <a:t>A</a:t>
            </a:r>
            <a:r>
              <a:rPr sz="2400" b="1" spc="-110" dirty="0">
                <a:solidFill>
                  <a:srgbClr val="9F2141"/>
                </a:solidFill>
                <a:latin typeface="Tahoma"/>
                <a:cs typeface="Tahoma"/>
              </a:rPr>
              <a:t>lcaldía</a:t>
            </a:r>
            <a:r>
              <a:rPr sz="2400" b="1" spc="-21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9F2141"/>
                </a:solidFill>
                <a:latin typeface="Tahoma"/>
                <a:cs typeface="Tahoma"/>
              </a:rPr>
              <a:t>Cua</a:t>
            </a:r>
            <a:r>
              <a:rPr sz="2400" b="1" spc="-180" dirty="0">
                <a:solidFill>
                  <a:srgbClr val="9F2141"/>
                </a:solidFill>
                <a:latin typeface="Tahoma"/>
                <a:cs typeface="Tahoma"/>
              </a:rPr>
              <a:t>u</a:t>
            </a:r>
            <a:r>
              <a:rPr sz="2400" b="1" spc="-125" dirty="0">
                <a:solidFill>
                  <a:srgbClr val="9F2141"/>
                </a:solidFill>
                <a:latin typeface="Tahoma"/>
                <a:cs typeface="Tahoma"/>
              </a:rPr>
              <a:t>ht</a:t>
            </a:r>
            <a:r>
              <a:rPr sz="2400" b="1" spc="-185" dirty="0">
                <a:solidFill>
                  <a:srgbClr val="9F2141"/>
                </a:solidFill>
                <a:latin typeface="Tahoma"/>
                <a:cs typeface="Tahoma"/>
              </a:rPr>
              <a:t>é</a:t>
            </a:r>
            <a:r>
              <a:rPr sz="2400" b="1" spc="-140" dirty="0">
                <a:solidFill>
                  <a:srgbClr val="9F2141"/>
                </a:solidFill>
                <a:latin typeface="Tahoma"/>
                <a:cs typeface="Tahoma"/>
              </a:rPr>
              <a:t>moc,</a:t>
            </a:r>
            <a:r>
              <a:rPr sz="2400" b="1" spc="-204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9F2141"/>
                </a:solidFill>
                <a:latin typeface="Tahoma"/>
                <a:cs typeface="Tahoma"/>
              </a:rPr>
              <a:t>C.P.</a:t>
            </a:r>
            <a:r>
              <a:rPr sz="2400" b="1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260" dirty="0">
                <a:solidFill>
                  <a:srgbClr val="9F2141"/>
                </a:solidFill>
                <a:latin typeface="Tahoma"/>
                <a:cs typeface="Tahoma"/>
              </a:rPr>
              <a:t>0</a:t>
            </a:r>
            <a:r>
              <a:rPr sz="2400" b="1" spc="-265" dirty="0">
                <a:solidFill>
                  <a:srgbClr val="9F2141"/>
                </a:solidFill>
                <a:latin typeface="Tahoma"/>
                <a:cs typeface="Tahoma"/>
              </a:rPr>
              <a:t>690</a:t>
            </a:r>
            <a:r>
              <a:rPr sz="2400" b="1" spc="-150" dirty="0">
                <a:solidFill>
                  <a:srgbClr val="9F2141"/>
                </a:solidFill>
                <a:latin typeface="Tahoma"/>
                <a:cs typeface="Tahoma"/>
              </a:rPr>
              <a:t>0,</a:t>
            </a:r>
            <a:r>
              <a:rPr sz="2400" b="1" spc="-26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40" dirty="0">
                <a:solidFill>
                  <a:srgbClr val="9F2141"/>
                </a:solidFill>
                <a:latin typeface="Tahoma"/>
                <a:cs typeface="Tahoma"/>
              </a:rPr>
              <a:t>Ciu</a:t>
            </a:r>
            <a:r>
              <a:rPr sz="2400" b="1" spc="-160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2400" b="1" spc="-155" dirty="0">
                <a:solidFill>
                  <a:srgbClr val="9F2141"/>
                </a:solidFill>
                <a:latin typeface="Tahoma"/>
                <a:cs typeface="Tahoma"/>
              </a:rPr>
              <a:t>ad</a:t>
            </a:r>
            <a:r>
              <a:rPr sz="2400" b="1" spc="-22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F2141"/>
                </a:solidFill>
                <a:latin typeface="Tahoma"/>
                <a:cs typeface="Tahoma"/>
              </a:rPr>
              <a:t>d</a:t>
            </a:r>
            <a:r>
              <a:rPr sz="2400" b="1" spc="-185" dirty="0">
                <a:solidFill>
                  <a:srgbClr val="9F2141"/>
                </a:solidFill>
                <a:latin typeface="Tahoma"/>
                <a:cs typeface="Tahoma"/>
              </a:rPr>
              <a:t>e</a:t>
            </a:r>
            <a:r>
              <a:rPr sz="2400" b="1" spc="-245" dirty="0">
                <a:solidFill>
                  <a:srgbClr val="9F2141"/>
                </a:solidFill>
                <a:latin typeface="Tahoma"/>
                <a:cs typeface="Tahoma"/>
              </a:rPr>
              <a:t> </a:t>
            </a:r>
            <a:r>
              <a:rPr sz="2400" b="1" spc="-254" dirty="0">
                <a:solidFill>
                  <a:srgbClr val="9F2141"/>
                </a:solidFill>
                <a:latin typeface="Tahoma"/>
                <a:cs typeface="Tahoma"/>
              </a:rPr>
              <a:t>Mé</a:t>
            </a:r>
            <a:r>
              <a:rPr sz="2400" b="1" spc="-204" dirty="0">
                <a:solidFill>
                  <a:srgbClr val="9F2141"/>
                </a:solidFill>
                <a:latin typeface="Tahoma"/>
                <a:cs typeface="Tahoma"/>
              </a:rPr>
              <a:t>x</a:t>
            </a:r>
            <a:r>
              <a:rPr sz="2400" b="1" spc="-120" dirty="0">
                <a:solidFill>
                  <a:srgbClr val="9F2141"/>
                </a:solidFill>
                <a:latin typeface="Tahoma"/>
                <a:cs typeface="Tahoma"/>
              </a:rPr>
              <a:t>ico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927" y="5917183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225B4E"/>
                </a:solidFill>
                <a:latin typeface="Tahoma"/>
                <a:cs typeface="Tahoma"/>
              </a:rPr>
              <a:t>55</a:t>
            </a:r>
            <a:r>
              <a:rPr sz="2400" b="1" spc="-245" dirty="0">
                <a:solidFill>
                  <a:srgbClr val="225B4E"/>
                </a:solidFill>
                <a:latin typeface="Tahoma"/>
                <a:cs typeface="Tahoma"/>
              </a:rPr>
              <a:t> </a:t>
            </a:r>
            <a:r>
              <a:rPr sz="2400" b="1" spc="-265" dirty="0">
                <a:solidFill>
                  <a:srgbClr val="225B4E"/>
                </a:solidFill>
                <a:latin typeface="Tahoma"/>
                <a:cs typeface="Tahoma"/>
              </a:rPr>
              <a:t>5</a:t>
            </a:r>
            <a:r>
              <a:rPr sz="2400" b="1" spc="-260" dirty="0">
                <a:solidFill>
                  <a:srgbClr val="225B4E"/>
                </a:solidFill>
                <a:latin typeface="Tahoma"/>
                <a:cs typeface="Tahoma"/>
              </a:rPr>
              <a:t>7</a:t>
            </a:r>
            <a:r>
              <a:rPr sz="2400" b="1" spc="-265" dirty="0">
                <a:solidFill>
                  <a:srgbClr val="225B4E"/>
                </a:solidFill>
                <a:latin typeface="Tahoma"/>
                <a:cs typeface="Tahoma"/>
              </a:rPr>
              <a:t>40 0</a:t>
            </a:r>
            <a:r>
              <a:rPr sz="2400" b="1" spc="-260" dirty="0">
                <a:solidFill>
                  <a:srgbClr val="225B4E"/>
                </a:solidFill>
                <a:latin typeface="Tahoma"/>
                <a:cs typeface="Tahoma"/>
              </a:rPr>
              <a:t>7</a:t>
            </a:r>
            <a:r>
              <a:rPr sz="2400" b="1" spc="-265" dirty="0">
                <a:solidFill>
                  <a:srgbClr val="225B4E"/>
                </a:solidFill>
                <a:latin typeface="Tahoma"/>
                <a:cs typeface="Tahoma"/>
              </a:rPr>
              <a:t>06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626" y="5917183"/>
            <a:ext cx="210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solidFill>
                  <a:srgbClr val="225B4E"/>
                </a:solidFill>
                <a:latin typeface="Tahoma"/>
                <a:cs typeface="Tahoma"/>
              </a:rPr>
              <a:t>@AGSANITARIA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6791" y="5917183"/>
            <a:ext cx="3712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225B4E"/>
                </a:solidFill>
                <a:latin typeface="Tahoma"/>
                <a:cs typeface="Tahoma"/>
                <a:hlinkClick r:id="rId2"/>
              </a:rPr>
              <a:t>www.agepsa.cdmx.gob.mx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5161788"/>
            <a:ext cx="864108" cy="8641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6283" y="5169408"/>
            <a:ext cx="917448" cy="9174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271" y="5341399"/>
            <a:ext cx="504885" cy="50488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51" y="2118392"/>
            <a:ext cx="10736190" cy="24414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5686" y="5743089"/>
            <a:ext cx="2610786" cy="424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57911"/>
            <a:ext cx="11454384" cy="807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60235"/>
            <a:ext cx="12191999" cy="3977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83938" y="1286255"/>
            <a:ext cx="3024505" cy="3581400"/>
            <a:chOff x="4583938" y="1286255"/>
            <a:chExt cx="3024505" cy="3581400"/>
          </a:xfrm>
        </p:grpSpPr>
        <p:sp>
          <p:nvSpPr>
            <p:cNvPr id="5" name="object 5"/>
            <p:cNvSpPr/>
            <p:nvPr/>
          </p:nvSpPr>
          <p:spPr>
            <a:xfrm>
              <a:off x="4590288" y="2570988"/>
              <a:ext cx="3011805" cy="2290445"/>
            </a:xfrm>
            <a:custGeom>
              <a:avLst/>
              <a:gdLst/>
              <a:ahLst/>
              <a:cxnLst/>
              <a:rect l="l" t="t" r="r" b="b"/>
              <a:pathLst>
                <a:path w="3011804" h="2290445">
                  <a:moveTo>
                    <a:pt x="1521714" y="0"/>
                  </a:moveTo>
                  <a:lnTo>
                    <a:pt x="1521714" y="1145032"/>
                  </a:lnTo>
                  <a:lnTo>
                    <a:pt x="1243584" y="1145032"/>
                  </a:lnTo>
                </a:path>
                <a:path w="3011804" h="2290445">
                  <a:moveTo>
                    <a:pt x="1522476" y="0"/>
                  </a:moveTo>
                  <a:lnTo>
                    <a:pt x="1522476" y="2028698"/>
                  </a:lnTo>
                  <a:lnTo>
                    <a:pt x="3011678" y="2028698"/>
                  </a:lnTo>
                  <a:lnTo>
                    <a:pt x="3011678" y="2290064"/>
                  </a:lnTo>
                </a:path>
                <a:path w="3011804" h="2290445">
                  <a:moveTo>
                    <a:pt x="1522729" y="0"/>
                  </a:moveTo>
                  <a:lnTo>
                    <a:pt x="1522729" y="2028698"/>
                  </a:lnTo>
                  <a:lnTo>
                    <a:pt x="0" y="2028698"/>
                  </a:lnTo>
                  <a:lnTo>
                    <a:pt x="0" y="2290064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8220" y="1286255"/>
              <a:ext cx="2604516" cy="1357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5756" y="1513306"/>
              <a:ext cx="2407920" cy="9784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67656" y="1325879"/>
              <a:ext cx="2490470" cy="1245235"/>
            </a:xfrm>
            <a:custGeom>
              <a:avLst/>
              <a:gdLst/>
              <a:ahLst/>
              <a:cxnLst/>
              <a:rect l="l" t="t" r="r" b="b"/>
              <a:pathLst>
                <a:path w="2490470" h="1245235">
                  <a:moveTo>
                    <a:pt x="2490216" y="0"/>
                  </a:moveTo>
                  <a:lnTo>
                    <a:pt x="0" y="0"/>
                  </a:lnTo>
                  <a:lnTo>
                    <a:pt x="0" y="1245108"/>
                  </a:lnTo>
                  <a:lnTo>
                    <a:pt x="2490216" y="1245108"/>
                  </a:lnTo>
                  <a:lnTo>
                    <a:pt x="2490216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67655" y="1325880"/>
            <a:ext cx="2490470" cy="124523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720"/>
              </a:spcBef>
            </a:pPr>
            <a:r>
              <a:rPr sz="3100" spc="-275" dirty="0">
                <a:solidFill>
                  <a:srgbClr val="FFFFFF"/>
                </a:solidFill>
              </a:rPr>
              <a:t>DESASTRE</a:t>
            </a:r>
            <a:endParaRPr sz="3100"/>
          </a:p>
        </p:txBody>
      </p:sp>
      <p:grpSp>
        <p:nvGrpSpPr>
          <p:cNvPr id="10" name="object 10"/>
          <p:cNvGrpSpPr/>
          <p:nvPr/>
        </p:nvGrpSpPr>
        <p:grpSpPr>
          <a:xfrm>
            <a:off x="3285744" y="4821935"/>
            <a:ext cx="2603500" cy="1358265"/>
            <a:chOff x="3285744" y="4821935"/>
            <a:chExt cx="2603500" cy="135826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5744" y="4821935"/>
              <a:ext cx="2602992" cy="13578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6744" y="5049011"/>
              <a:ext cx="1923288" cy="9784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5180" y="4861559"/>
              <a:ext cx="2489200" cy="1245235"/>
            </a:xfrm>
            <a:custGeom>
              <a:avLst/>
              <a:gdLst/>
              <a:ahLst/>
              <a:cxnLst/>
              <a:rect l="l" t="t" r="r" b="b"/>
              <a:pathLst>
                <a:path w="2489200" h="1245235">
                  <a:moveTo>
                    <a:pt x="2488692" y="0"/>
                  </a:moveTo>
                  <a:lnTo>
                    <a:pt x="0" y="0"/>
                  </a:lnTo>
                  <a:lnTo>
                    <a:pt x="0" y="1245108"/>
                  </a:lnTo>
                  <a:lnTo>
                    <a:pt x="2488692" y="1245108"/>
                  </a:lnTo>
                  <a:lnTo>
                    <a:pt x="248869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45179" y="4861559"/>
            <a:ext cx="2489200" cy="124523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628015">
              <a:lnSpc>
                <a:spcPct val="100000"/>
              </a:lnSpc>
              <a:spcBef>
                <a:spcPts val="2720"/>
              </a:spcBef>
            </a:pPr>
            <a:r>
              <a:rPr sz="3100" spc="-3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74664" y="4821935"/>
            <a:ext cx="3130550" cy="1358265"/>
            <a:chOff x="6074664" y="4821935"/>
            <a:chExt cx="3130550" cy="135826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8692" y="4821935"/>
              <a:ext cx="2602991" cy="13578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4664" y="5049011"/>
              <a:ext cx="3130295" cy="97843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58128" y="4861559"/>
              <a:ext cx="2489200" cy="1245235"/>
            </a:xfrm>
            <a:custGeom>
              <a:avLst/>
              <a:gdLst/>
              <a:ahLst/>
              <a:cxnLst/>
              <a:rect l="l" t="t" r="r" b="b"/>
              <a:pathLst>
                <a:path w="2489200" h="1245235">
                  <a:moveTo>
                    <a:pt x="2488692" y="0"/>
                  </a:moveTo>
                  <a:lnTo>
                    <a:pt x="0" y="0"/>
                  </a:lnTo>
                  <a:lnTo>
                    <a:pt x="0" y="1245108"/>
                  </a:lnTo>
                  <a:lnTo>
                    <a:pt x="2488692" y="1245108"/>
                  </a:lnTo>
                  <a:lnTo>
                    <a:pt x="2488692" y="0"/>
                  </a:lnTo>
                  <a:close/>
                </a:path>
              </a:pathLst>
            </a:custGeom>
            <a:solidFill>
              <a:srgbClr val="9A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58128" y="4861559"/>
            <a:ext cx="2489200" cy="124523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720"/>
              </a:spcBef>
            </a:pPr>
            <a:r>
              <a:rPr sz="3100" spc="-40" dirty="0">
                <a:solidFill>
                  <a:srgbClr val="FFFFFF"/>
                </a:solidFill>
                <a:latin typeface="Tahoma"/>
                <a:cs typeface="Tahoma"/>
              </a:rPr>
              <a:t>Antropogénico</a:t>
            </a:r>
            <a:endParaRPr sz="31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2735" y="3281146"/>
            <a:ext cx="2595372" cy="97843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896995" y="3426967"/>
            <a:ext cx="19323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80" dirty="0">
                <a:solidFill>
                  <a:srgbClr val="225B4E"/>
                </a:solidFill>
                <a:latin typeface="Tahoma"/>
                <a:cs typeface="Tahoma"/>
              </a:rPr>
              <a:t>Evaluación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39" y="1258824"/>
            <a:ext cx="9418320" cy="1173480"/>
          </a:xfrm>
          <a:custGeom>
            <a:avLst/>
            <a:gdLst/>
            <a:ahLst/>
            <a:cxnLst/>
            <a:rect l="l" t="t" r="r" b="b"/>
            <a:pathLst>
              <a:path w="9418320" h="1173480">
                <a:moveTo>
                  <a:pt x="9300971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1056131"/>
                </a:lnTo>
                <a:lnTo>
                  <a:pt x="9227" y="1101792"/>
                </a:lnTo>
                <a:lnTo>
                  <a:pt x="34385" y="1139094"/>
                </a:lnTo>
                <a:lnTo>
                  <a:pt x="71687" y="1164252"/>
                </a:lnTo>
                <a:lnTo>
                  <a:pt x="117347" y="1173479"/>
                </a:lnTo>
                <a:lnTo>
                  <a:pt x="9300971" y="1173479"/>
                </a:lnTo>
                <a:lnTo>
                  <a:pt x="9346632" y="1164252"/>
                </a:lnTo>
                <a:lnTo>
                  <a:pt x="9383934" y="1139094"/>
                </a:lnTo>
                <a:lnTo>
                  <a:pt x="9409092" y="1101792"/>
                </a:lnTo>
                <a:lnTo>
                  <a:pt x="9418319" y="1056131"/>
                </a:lnTo>
                <a:lnTo>
                  <a:pt x="9418319" y="117348"/>
                </a:lnTo>
                <a:lnTo>
                  <a:pt x="9409092" y="71687"/>
                </a:lnTo>
                <a:lnTo>
                  <a:pt x="9383934" y="34385"/>
                </a:lnTo>
                <a:lnTo>
                  <a:pt x="9346632" y="9227"/>
                </a:lnTo>
                <a:lnTo>
                  <a:pt x="9300971" y="0"/>
                </a:lnTo>
                <a:close/>
              </a:path>
            </a:pathLst>
          </a:custGeom>
          <a:solidFill>
            <a:srgbClr val="BB9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5715" y="1383868"/>
            <a:ext cx="202183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4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511" y="2759964"/>
            <a:ext cx="4348480" cy="1324610"/>
          </a:xfrm>
          <a:custGeom>
            <a:avLst/>
            <a:gdLst/>
            <a:ahLst/>
            <a:cxnLst/>
            <a:rect l="l" t="t" r="r" b="b"/>
            <a:pathLst>
              <a:path w="4348480" h="1324610">
                <a:moveTo>
                  <a:pt x="4215511" y="0"/>
                </a:moveTo>
                <a:lnTo>
                  <a:pt x="132460" y="0"/>
                </a:ln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0" y="1191895"/>
                </a:lnTo>
                <a:lnTo>
                  <a:pt x="6753" y="1233761"/>
                </a:lnTo>
                <a:lnTo>
                  <a:pt x="25558" y="1270122"/>
                </a:lnTo>
                <a:lnTo>
                  <a:pt x="54233" y="1298797"/>
                </a:lnTo>
                <a:lnTo>
                  <a:pt x="90594" y="1317602"/>
                </a:lnTo>
                <a:lnTo>
                  <a:pt x="132460" y="1324356"/>
                </a:lnTo>
                <a:lnTo>
                  <a:pt x="4215511" y="1324356"/>
                </a:lnTo>
                <a:lnTo>
                  <a:pt x="4257377" y="1317602"/>
                </a:lnTo>
                <a:lnTo>
                  <a:pt x="4293738" y="1298797"/>
                </a:lnTo>
                <a:lnTo>
                  <a:pt x="4322413" y="1270122"/>
                </a:lnTo>
                <a:lnTo>
                  <a:pt x="4341218" y="1233761"/>
                </a:lnTo>
                <a:lnTo>
                  <a:pt x="4347972" y="1191895"/>
                </a:lnTo>
                <a:lnTo>
                  <a:pt x="4347972" y="132461"/>
                </a:lnTo>
                <a:lnTo>
                  <a:pt x="4341218" y="90594"/>
                </a:lnTo>
                <a:lnTo>
                  <a:pt x="4322413" y="54233"/>
                </a:lnTo>
                <a:lnTo>
                  <a:pt x="4293738" y="25558"/>
                </a:lnTo>
                <a:lnTo>
                  <a:pt x="4257377" y="6753"/>
                </a:lnTo>
                <a:lnTo>
                  <a:pt x="4215511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3435" y="2651886"/>
            <a:ext cx="3044190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31000"/>
              </a:lnSpc>
              <a:spcBef>
                <a:spcPts val="100"/>
              </a:spcBef>
            </a:pPr>
            <a:r>
              <a:rPr sz="3200" spc="-60" dirty="0">
                <a:solidFill>
                  <a:srgbClr val="FFFFFF"/>
                </a:solidFill>
                <a:latin typeface="Tahoma"/>
                <a:cs typeface="Tahoma"/>
              </a:rPr>
              <a:t>Ocur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encia</a:t>
            </a:r>
            <a:r>
              <a:rPr sz="320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súb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ta  </a:t>
            </a:r>
            <a:r>
              <a:rPr sz="3200" spc="-7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320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única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5060" y="4442459"/>
            <a:ext cx="2371725" cy="1861185"/>
          </a:xfrm>
          <a:custGeom>
            <a:avLst/>
            <a:gdLst/>
            <a:ahLst/>
            <a:cxnLst/>
            <a:rect l="l" t="t" r="r" b="b"/>
            <a:pathLst>
              <a:path w="2371725" h="1861185">
                <a:moveTo>
                  <a:pt x="2185289" y="0"/>
                </a:moveTo>
                <a:lnTo>
                  <a:pt x="186054" y="0"/>
                </a:lnTo>
                <a:lnTo>
                  <a:pt x="136598" y="6646"/>
                </a:lnTo>
                <a:lnTo>
                  <a:pt x="92154" y="25404"/>
                </a:lnTo>
                <a:lnTo>
                  <a:pt x="54498" y="54498"/>
                </a:lnTo>
                <a:lnTo>
                  <a:pt x="25404" y="92154"/>
                </a:lnTo>
                <a:lnTo>
                  <a:pt x="6646" y="136598"/>
                </a:lnTo>
                <a:lnTo>
                  <a:pt x="0" y="186054"/>
                </a:lnTo>
                <a:lnTo>
                  <a:pt x="0" y="1674723"/>
                </a:lnTo>
                <a:lnTo>
                  <a:pt x="6646" y="1724190"/>
                </a:lnTo>
                <a:lnTo>
                  <a:pt x="25404" y="1768641"/>
                </a:lnTo>
                <a:lnTo>
                  <a:pt x="54498" y="1806301"/>
                </a:lnTo>
                <a:lnTo>
                  <a:pt x="92154" y="1835398"/>
                </a:lnTo>
                <a:lnTo>
                  <a:pt x="136598" y="1854156"/>
                </a:lnTo>
                <a:lnTo>
                  <a:pt x="186054" y="1860803"/>
                </a:lnTo>
                <a:lnTo>
                  <a:pt x="2185289" y="1860803"/>
                </a:lnTo>
                <a:lnTo>
                  <a:pt x="2234745" y="1854156"/>
                </a:lnTo>
                <a:lnTo>
                  <a:pt x="2279189" y="1835398"/>
                </a:lnTo>
                <a:lnTo>
                  <a:pt x="2316845" y="1806301"/>
                </a:lnTo>
                <a:lnTo>
                  <a:pt x="2345939" y="1768641"/>
                </a:lnTo>
                <a:lnTo>
                  <a:pt x="2364697" y="1724190"/>
                </a:lnTo>
                <a:lnTo>
                  <a:pt x="2371343" y="1674723"/>
                </a:lnTo>
                <a:lnTo>
                  <a:pt x="2371343" y="186054"/>
                </a:lnTo>
                <a:lnTo>
                  <a:pt x="2364697" y="136598"/>
                </a:lnTo>
                <a:lnTo>
                  <a:pt x="2345939" y="92154"/>
                </a:lnTo>
                <a:lnTo>
                  <a:pt x="2316845" y="54498"/>
                </a:lnTo>
                <a:lnTo>
                  <a:pt x="2279189" y="25404"/>
                </a:lnTo>
                <a:lnTo>
                  <a:pt x="2234745" y="6646"/>
                </a:lnTo>
                <a:lnTo>
                  <a:pt x="2185289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3080" y="4888839"/>
            <a:ext cx="2035175" cy="11449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630"/>
              </a:spcBef>
              <a:buSzPct val="92857"/>
              <a:buFont typeface="Wingdings"/>
              <a:buChar char=""/>
              <a:tabLst>
                <a:tab pos="172720" algn="l"/>
              </a:tabLst>
            </a:pP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Tor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ment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Hura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466090" lvl="1" indent="-160020">
              <a:lnSpc>
                <a:spcPct val="100000"/>
              </a:lnSpc>
              <a:spcBef>
                <a:spcPts val="530"/>
              </a:spcBef>
              <a:buSzPct val="92857"/>
              <a:buFont typeface="Wingdings"/>
              <a:buChar char=""/>
              <a:tabLst>
                <a:tab pos="466725" algn="l"/>
              </a:tabLst>
            </a:pP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Choque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alor</a:t>
            </a:r>
            <a:endParaRPr sz="1400">
              <a:latin typeface="Tahoma"/>
              <a:cs typeface="Tahoma"/>
            </a:endParaRPr>
          </a:p>
          <a:p>
            <a:pPr marL="356235" indent="-160020">
              <a:lnSpc>
                <a:spcPct val="100000"/>
              </a:lnSpc>
              <a:spcBef>
                <a:spcPts val="515"/>
              </a:spcBef>
              <a:buSzPct val="92857"/>
              <a:buFont typeface="Wingdings"/>
              <a:buChar char=""/>
              <a:tabLst>
                <a:tab pos="356870" algn="l"/>
              </a:tabLst>
            </a:pP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Sis</a:t>
            </a:r>
            <a:r>
              <a:rPr sz="1400" b="1" spc="-1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4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mot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  <a:p>
            <a:pPr marL="353060" indent="-160020">
              <a:lnSpc>
                <a:spcPct val="100000"/>
              </a:lnSpc>
              <a:spcBef>
                <a:spcPts val="515"/>
              </a:spcBef>
              <a:buSzPct val="92857"/>
              <a:buFont typeface="Wingdings"/>
              <a:buChar char=""/>
              <a:tabLst>
                <a:tab pos="353695" algn="l"/>
              </a:tabLst>
            </a:pP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Erupción</a:t>
            </a:r>
            <a:r>
              <a:rPr sz="14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vo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án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ica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2775204"/>
            <a:ext cx="4852670" cy="1363980"/>
          </a:xfrm>
          <a:custGeom>
            <a:avLst/>
            <a:gdLst/>
            <a:ahLst/>
            <a:cxnLst/>
            <a:rect l="l" t="t" r="r" b="b"/>
            <a:pathLst>
              <a:path w="4852670" h="1363979">
                <a:moveTo>
                  <a:pt x="4716018" y="0"/>
                </a:moveTo>
                <a:lnTo>
                  <a:pt x="136398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1227582"/>
                </a:lnTo>
                <a:lnTo>
                  <a:pt x="6955" y="1270686"/>
                </a:lnTo>
                <a:lnTo>
                  <a:pt x="26322" y="1308128"/>
                </a:lnTo>
                <a:lnTo>
                  <a:pt x="55851" y="1337657"/>
                </a:lnTo>
                <a:lnTo>
                  <a:pt x="93293" y="1357024"/>
                </a:lnTo>
                <a:lnTo>
                  <a:pt x="136398" y="1363980"/>
                </a:lnTo>
                <a:lnTo>
                  <a:pt x="4716018" y="1363980"/>
                </a:lnTo>
                <a:lnTo>
                  <a:pt x="4759122" y="1357024"/>
                </a:lnTo>
                <a:lnTo>
                  <a:pt x="4796564" y="1337657"/>
                </a:lnTo>
                <a:lnTo>
                  <a:pt x="4826093" y="1308128"/>
                </a:lnTo>
                <a:lnTo>
                  <a:pt x="4845460" y="1270686"/>
                </a:lnTo>
                <a:lnTo>
                  <a:pt x="4852416" y="1227582"/>
                </a:lnTo>
                <a:lnTo>
                  <a:pt x="4852416" y="136398"/>
                </a:lnTo>
                <a:lnTo>
                  <a:pt x="4845460" y="93293"/>
                </a:lnTo>
                <a:lnTo>
                  <a:pt x="4826093" y="55851"/>
                </a:lnTo>
                <a:lnTo>
                  <a:pt x="4796564" y="26322"/>
                </a:lnTo>
                <a:lnTo>
                  <a:pt x="4759122" y="6955"/>
                </a:lnTo>
                <a:lnTo>
                  <a:pt x="4716018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79285" y="2688854"/>
            <a:ext cx="3780790" cy="1302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125" marR="5080" indent="-607060">
              <a:lnSpc>
                <a:spcPct val="130900"/>
              </a:lnSpc>
              <a:spcBef>
                <a:spcPts val="95"/>
              </a:spcBef>
            </a:pP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Ocurrencia</a:t>
            </a:r>
            <a:r>
              <a:rPr sz="3200" spc="-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prog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resiva  </a:t>
            </a:r>
            <a:r>
              <a:rPr sz="3200" spc="-7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3200" spc="-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ú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ltiple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4135" y="4482084"/>
            <a:ext cx="2371725" cy="1804670"/>
          </a:xfrm>
          <a:custGeom>
            <a:avLst/>
            <a:gdLst/>
            <a:ahLst/>
            <a:cxnLst/>
            <a:rect l="l" t="t" r="r" b="b"/>
            <a:pathLst>
              <a:path w="2371725" h="1804670">
                <a:moveTo>
                  <a:pt x="2190877" y="0"/>
                </a:moveTo>
                <a:lnTo>
                  <a:pt x="180467" y="0"/>
                </a:lnTo>
                <a:lnTo>
                  <a:pt x="132482" y="6444"/>
                </a:lnTo>
                <a:lnTo>
                  <a:pt x="89370" y="24633"/>
                </a:lnTo>
                <a:lnTo>
                  <a:pt x="52847" y="52847"/>
                </a:lnTo>
                <a:lnTo>
                  <a:pt x="24633" y="89370"/>
                </a:lnTo>
                <a:lnTo>
                  <a:pt x="6444" y="132482"/>
                </a:lnTo>
                <a:lnTo>
                  <a:pt x="0" y="180467"/>
                </a:lnTo>
                <a:lnTo>
                  <a:pt x="0" y="1623974"/>
                </a:lnTo>
                <a:lnTo>
                  <a:pt x="6444" y="1671943"/>
                </a:lnTo>
                <a:lnTo>
                  <a:pt x="24633" y="1715047"/>
                </a:lnTo>
                <a:lnTo>
                  <a:pt x="52847" y="1751566"/>
                </a:lnTo>
                <a:lnTo>
                  <a:pt x="89370" y="1779780"/>
                </a:lnTo>
                <a:lnTo>
                  <a:pt x="132482" y="1797970"/>
                </a:lnTo>
                <a:lnTo>
                  <a:pt x="180467" y="1804416"/>
                </a:lnTo>
                <a:lnTo>
                  <a:pt x="2190877" y="1804416"/>
                </a:lnTo>
                <a:lnTo>
                  <a:pt x="2238861" y="1797970"/>
                </a:lnTo>
                <a:lnTo>
                  <a:pt x="2281973" y="1779780"/>
                </a:lnTo>
                <a:lnTo>
                  <a:pt x="2318496" y="1751566"/>
                </a:lnTo>
                <a:lnTo>
                  <a:pt x="2346710" y="1715047"/>
                </a:lnTo>
                <a:lnTo>
                  <a:pt x="2364899" y="1671943"/>
                </a:lnTo>
                <a:lnTo>
                  <a:pt x="2371344" y="1623974"/>
                </a:lnTo>
                <a:lnTo>
                  <a:pt x="2371344" y="180467"/>
                </a:lnTo>
                <a:lnTo>
                  <a:pt x="2364899" y="132482"/>
                </a:lnTo>
                <a:lnTo>
                  <a:pt x="2346710" y="89370"/>
                </a:lnTo>
                <a:lnTo>
                  <a:pt x="2318496" y="52847"/>
                </a:lnTo>
                <a:lnTo>
                  <a:pt x="2281973" y="24633"/>
                </a:lnTo>
                <a:lnTo>
                  <a:pt x="2238861" y="6444"/>
                </a:lnTo>
                <a:lnTo>
                  <a:pt x="2190877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12811" y="4762601"/>
            <a:ext cx="1713230" cy="1143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0" marR="151130" algn="ctr">
              <a:lnSpc>
                <a:spcPct val="131100"/>
              </a:lnSpc>
              <a:spcBef>
                <a:spcPts val="90"/>
              </a:spcBef>
            </a:pP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Desbo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damient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Sequía 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Inundación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Ep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nde</a:t>
            </a:r>
            <a:r>
              <a:rPr sz="1400" b="1" spc="-13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1310639"/>
            <a:ext cx="9662160" cy="1176655"/>
          </a:xfrm>
          <a:custGeom>
            <a:avLst/>
            <a:gdLst/>
            <a:ahLst/>
            <a:cxnLst/>
            <a:rect l="l" t="t" r="r" b="b"/>
            <a:pathLst>
              <a:path w="9662160" h="1176655">
                <a:moveTo>
                  <a:pt x="9544558" y="0"/>
                </a:moveTo>
                <a:lnTo>
                  <a:pt x="117602" y="0"/>
                </a:lnTo>
                <a:lnTo>
                  <a:pt x="71848" y="9249"/>
                </a:lnTo>
                <a:lnTo>
                  <a:pt x="34464" y="34464"/>
                </a:lnTo>
                <a:lnTo>
                  <a:pt x="9249" y="71848"/>
                </a:lnTo>
                <a:lnTo>
                  <a:pt x="0" y="117601"/>
                </a:lnTo>
                <a:lnTo>
                  <a:pt x="0" y="1058926"/>
                </a:lnTo>
                <a:lnTo>
                  <a:pt x="9249" y="1104679"/>
                </a:lnTo>
                <a:lnTo>
                  <a:pt x="34464" y="1142063"/>
                </a:lnTo>
                <a:lnTo>
                  <a:pt x="71848" y="1167278"/>
                </a:lnTo>
                <a:lnTo>
                  <a:pt x="117602" y="1176527"/>
                </a:lnTo>
                <a:lnTo>
                  <a:pt x="9544558" y="1176527"/>
                </a:lnTo>
                <a:lnTo>
                  <a:pt x="9590311" y="1167278"/>
                </a:lnTo>
                <a:lnTo>
                  <a:pt x="9627695" y="1142063"/>
                </a:lnTo>
                <a:lnTo>
                  <a:pt x="9652910" y="1104679"/>
                </a:lnTo>
                <a:lnTo>
                  <a:pt x="9662160" y="1058926"/>
                </a:lnTo>
                <a:lnTo>
                  <a:pt x="9662160" y="117601"/>
                </a:lnTo>
                <a:lnTo>
                  <a:pt x="9652910" y="71848"/>
                </a:lnTo>
                <a:lnTo>
                  <a:pt x="9627695" y="34464"/>
                </a:lnTo>
                <a:lnTo>
                  <a:pt x="9590311" y="9249"/>
                </a:lnTo>
                <a:lnTo>
                  <a:pt x="9544558" y="0"/>
                </a:lnTo>
                <a:close/>
              </a:path>
            </a:pathLst>
          </a:custGeom>
          <a:solidFill>
            <a:srgbClr val="BB9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1244" y="1436954"/>
            <a:ext cx="39712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60" dirty="0">
                <a:solidFill>
                  <a:srgbClr val="FFFFFF"/>
                </a:solidFill>
                <a:latin typeface="Tahoma"/>
                <a:cs typeface="Tahoma"/>
              </a:rPr>
              <a:t>Antropogénico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7300" y="2836164"/>
            <a:ext cx="4460875" cy="1329055"/>
          </a:xfrm>
          <a:custGeom>
            <a:avLst/>
            <a:gdLst/>
            <a:ahLst/>
            <a:cxnLst/>
            <a:rect l="l" t="t" r="r" b="b"/>
            <a:pathLst>
              <a:path w="4460875" h="1329054">
                <a:moveTo>
                  <a:pt x="4327906" y="0"/>
                </a:moveTo>
                <a:lnTo>
                  <a:pt x="132841" y="0"/>
                </a:lnTo>
                <a:lnTo>
                  <a:pt x="90838" y="6768"/>
                </a:lnTo>
                <a:lnTo>
                  <a:pt x="54370" y="25619"/>
                </a:lnTo>
                <a:lnTo>
                  <a:pt x="25619" y="54370"/>
                </a:lnTo>
                <a:lnTo>
                  <a:pt x="6768" y="90838"/>
                </a:lnTo>
                <a:lnTo>
                  <a:pt x="0" y="132841"/>
                </a:lnTo>
                <a:lnTo>
                  <a:pt x="0" y="1196086"/>
                </a:lnTo>
                <a:lnTo>
                  <a:pt x="6768" y="1238089"/>
                </a:lnTo>
                <a:lnTo>
                  <a:pt x="25619" y="1274557"/>
                </a:lnTo>
                <a:lnTo>
                  <a:pt x="54370" y="1303308"/>
                </a:lnTo>
                <a:lnTo>
                  <a:pt x="90838" y="1322159"/>
                </a:lnTo>
                <a:lnTo>
                  <a:pt x="132841" y="1328928"/>
                </a:lnTo>
                <a:lnTo>
                  <a:pt x="4327906" y="1328928"/>
                </a:lnTo>
                <a:lnTo>
                  <a:pt x="4369909" y="1322159"/>
                </a:lnTo>
                <a:lnTo>
                  <a:pt x="4406377" y="1303308"/>
                </a:lnTo>
                <a:lnTo>
                  <a:pt x="4435128" y="1274557"/>
                </a:lnTo>
                <a:lnTo>
                  <a:pt x="4453979" y="1238089"/>
                </a:lnTo>
                <a:lnTo>
                  <a:pt x="4460748" y="1196086"/>
                </a:lnTo>
                <a:lnTo>
                  <a:pt x="4460748" y="132841"/>
                </a:lnTo>
                <a:lnTo>
                  <a:pt x="4453979" y="90838"/>
                </a:lnTo>
                <a:lnTo>
                  <a:pt x="4435128" y="54370"/>
                </a:lnTo>
                <a:lnTo>
                  <a:pt x="4406377" y="25619"/>
                </a:lnTo>
                <a:lnTo>
                  <a:pt x="4369909" y="6768"/>
                </a:lnTo>
                <a:lnTo>
                  <a:pt x="4327906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8245" y="2731363"/>
            <a:ext cx="303847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30900"/>
              </a:lnSpc>
              <a:spcBef>
                <a:spcPts val="100"/>
              </a:spcBef>
            </a:pP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Ocurrencia</a:t>
            </a:r>
            <a:r>
              <a:rPr sz="3200" spc="-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súbita  </a:t>
            </a:r>
            <a:r>
              <a:rPr sz="3200" spc="-7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320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única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7523" y="4514088"/>
            <a:ext cx="2433955" cy="1865630"/>
          </a:xfrm>
          <a:custGeom>
            <a:avLst/>
            <a:gdLst/>
            <a:ahLst/>
            <a:cxnLst/>
            <a:rect l="l" t="t" r="r" b="b"/>
            <a:pathLst>
              <a:path w="2433954" h="1865629">
                <a:moveTo>
                  <a:pt x="2247265" y="0"/>
                </a:moveTo>
                <a:lnTo>
                  <a:pt x="186562" y="0"/>
                </a:lnTo>
                <a:lnTo>
                  <a:pt x="136980" y="6666"/>
                </a:lnTo>
                <a:lnTo>
                  <a:pt x="92418" y="25479"/>
                </a:lnTo>
                <a:lnTo>
                  <a:pt x="54657" y="54657"/>
                </a:lnTo>
                <a:lnTo>
                  <a:pt x="25479" y="92418"/>
                </a:lnTo>
                <a:lnTo>
                  <a:pt x="6666" y="136980"/>
                </a:lnTo>
                <a:lnTo>
                  <a:pt x="0" y="186562"/>
                </a:lnTo>
                <a:lnTo>
                  <a:pt x="0" y="1678838"/>
                </a:lnTo>
                <a:lnTo>
                  <a:pt x="6666" y="1728427"/>
                </a:lnTo>
                <a:lnTo>
                  <a:pt x="25479" y="1772987"/>
                </a:lnTo>
                <a:lnTo>
                  <a:pt x="54657" y="1810740"/>
                </a:lnTo>
                <a:lnTo>
                  <a:pt x="92418" y="1839908"/>
                </a:lnTo>
                <a:lnTo>
                  <a:pt x="136980" y="1858712"/>
                </a:lnTo>
                <a:lnTo>
                  <a:pt x="186562" y="1865376"/>
                </a:lnTo>
                <a:lnTo>
                  <a:pt x="2247265" y="1865376"/>
                </a:lnTo>
                <a:lnTo>
                  <a:pt x="2296847" y="1858712"/>
                </a:lnTo>
                <a:lnTo>
                  <a:pt x="2341409" y="1839908"/>
                </a:lnTo>
                <a:lnTo>
                  <a:pt x="2379170" y="1810740"/>
                </a:lnTo>
                <a:lnTo>
                  <a:pt x="2408348" y="1772987"/>
                </a:lnTo>
                <a:lnTo>
                  <a:pt x="2427161" y="1728427"/>
                </a:lnTo>
                <a:lnTo>
                  <a:pt x="2433828" y="1678838"/>
                </a:lnTo>
                <a:lnTo>
                  <a:pt x="2433828" y="186562"/>
                </a:lnTo>
                <a:lnTo>
                  <a:pt x="2427161" y="136980"/>
                </a:lnTo>
                <a:lnTo>
                  <a:pt x="2408348" y="92418"/>
                </a:lnTo>
                <a:lnTo>
                  <a:pt x="2379170" y="54657"/>
                </a:lnTo>
                <a:lnTo>
                  <a:pt x="2341409" y="25479"/>
                </a:lnTo>
                <a:lnTo>
                  <a:pt x="2296847" y="6666"/>
                </a:lnTo>
                <a:lnTo>
                  <a:pt x="2247265" y="0"/>
                </a:lnTo>
                <a:close/>
              </a:path>
            </a:pathLst>
          </a:custGeom>
          <a:solidFill>
            <a:srgbClr val="9A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3900" y="4648200"/>
            <a:ext cx="1981200" cy="14423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31000"/>
              </a:lnSpc>
              <a:spcBef>
                <a:spcPts val="105"/>
              </a:spcBef>
            </a:pPr>
            <a:r>
              <a:rPr sz="1400" b="1" spc="-105" dirty="0" err="1">
                <a:solidFill>
                  <a:srgbClr val="FFFFFF"/>
                </a:solidFill>
                <a:latin typeface="Tahoma"/>
                <a:cs typeface="Tahoma"/>
              </a:rPr>
              <a:t>Incendios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s-MX" sz="1400" b="1" spc="-1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1000"/>
              </a:lnSpc>
              <a:spcBef>
                <a:spcPts val="105"/>
              </a:spcBef>
            </a:pPr>
            <a:r>
              <a:rPr sz="1400" b="1" spc="-85" dirty="0" err="1">
                <a:solidFill>
                  <a:srgbClr val="FFFFFF"/>
                </a:solidFill>
                <a:latin typeface="Tahoma"/>
                <a:cs typeface="Tahoma"/>
              </a:rPr>
              <a:t>Explosiones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s-MX" sz="1400" b="1" spc="-8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1000"/>
              </a:lnSpc>
              <a:spcBef>
                <a:spcPts val="105"/>
              </a:spcBef>
            </a:pPr>
            <a:r>
              <a:rPr sz="1400" b="1" spc="-75" dirty="0" err="1">
                <a:solidFill>
                  <a:srgbClr val="FFFFFF"/>
                </a:solidFill>
                <a:latin typeface="Tahoma"/>
                <a:cs typeface="Tahoma"/>
              </a:rPr>
              <a:t>Colisión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s-MX" sz="1400" b="1" spc="-7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1000"/>
              </a:lnSpc>
              <a:spcBef>
                <a:spcPts val="105"/>
              </a:spcBef>
            </a:pPr>
            <a:r>
              <a:rPr sz="1400" b="1" spc="-90" dirty="0" err="1">
                <a:solidFill>
                  <a:srgbClr val="FFFFFF"/>
                </a:solidFill>
                <a:latin typeface="Tahoma"/>
                <a:cs typeface="Tahoma"/>
              </a:rPr>
              <a:t>Cont</a:t>
            </a:r>
            <a:r>
              <a:rPr sz="1400" b="1" spc="-85" dirty="0" err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130" dirty="0" err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b="1" spc="-5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00" dirty="0" err="1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1400" b="1" spc="-85" dirty="0" err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75" dirty="0" err="1">
                <a:solidFill>
                  <a:srgbClr val="FFFFFF"/>
                </a:solidFill>
                <a:latin typeface="Tahoma"/>
                <a:cs typeface="Tahoma"/>
              </a:rPr>
              <a:t>ión</a:t>
            </a:r>
            <a:endParaRPr lang="es-MX" sz="1400" b="1" spc="-7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1000"/>
              </a:lnSpc>
              <a:spcBef>
                <a:spcPts val="105"/>
              </a:spcBef>
            </a:pPr>
            <a:r>
              <a:rPr lang="es-MX" sz="1400" b="1" spc="-75" dirty="0">
                <a:solidFill>
                  <a:srgbClr val="FFFFFF"/>
                </a:solidFill>
                <a:latin typeface="Tahoma"/>
                <a:cs typeface="Tahoma"/>
              </a:rPr>
              <a:t>Químico-Tecnológicos</a:t>
            </a:r>
          </a:p>
        </p:txBody>
      </p:sp>
      <p:sp>
        <p:nvSpPr>
          <p:cNvPr id="8" name="object 8"/>
          <p:cNvSpPr/>
          <p:nvPr/>
        </p:nvSpPr>
        <p:spPr>
          <a:xfrm>
            <a:off x="5939028" y="2836164"/>
            <a:ext cx="4979035" cy="1367155"/>
          </a:xfrm>
          <a:custGeom>
            <a:avLst/>
            <a:gdLst/>
            <a:ahLst/>
            <a:cxnLst/>
            <a:rect l="l" t="t" r="r" b="b"/>
            <a:pathLst>
              <a:path w="4979034" h="1367154">
                <a:moveTo>
                  <a:pt x="4842256" y="0"/>
                </a:moveTo>
                <a:lnTo>
                  <a:pt x="136651" y="0"/>
                </a:lnTo>
                <a:lnTo>
                  <a:pt x="93471" y="6969"/>
                </a:lnTo>
                <a:lnTo>
                  <a:pt x="55961" y="26375"/>
                </a:lnTo>
                <a:lnTo>
                  <a:pt x="26375" y="55961"/>
                </a:lnTo>
                <a:lnTo>
                  <a:pt x="6969" y="93472"/>
                </a:lnTo>
                <a:lnTo>
                  <a:pt x="0" y="136651"/>
                </a:lnTo>
                <a:lnTo>
                  <a:pt x="0" y="1230376"/>
                </a:lnTo>
                <a:lnTo>
                  <a:pt x="6969" y="1273556"/>
                </a:lnTo>
                <a:lnTo>
                  <a:pt x="26375" y="1311066"/>
                </a:lnTo>
                <a:lnTo>
                  <a:pt x="55961" y="1340652"/>
                </a:lnTo>
                <a:lnTo>
                  <a:pt x="93472" y="1360058"/>
                </a:lnTo>
                <a:lnTo>
                  <a:pt x="136651" y="1367028"/>
                </a:lnTo>
                <a:lnTo>
                  <a:pt x="4842256" y="1367028"/>
                </a:lnTo>
                <a:lnTo>
                  <a:pt x="4885435" y="1360058"/>
                </a:lnTo>
                <a:lnTo>
                  <a:pt x="4922946" y="1340652"/>
                </a:lnTo>
                <a:lnTo>
                  <a:pt x="4952532" y="1311066"/>
                </a:lnTo>
                <a:lnTo>
                  <a:pt x="4971938" y="1273556"/>
                </a:lnTo>
                <a:lnTo>
                  <a:pt x="4978908" y="1230376"/>
                </a:lnTo>
                <a:lnTo>
                  <a:pt x="4978908" y="136651"/>
                </a:lnTo>
                <a:lnTo>
                  <a:pt x="4971938" y="93471"/>
                </a:lnTo>
                <a:lnTo>
                  <a:pt x="4952532" y="55961"/>
                </a:lnTo>
                <a:lnTo>
                  <a:pt x="4922946" y="26375"/>
                </a:lnTo>
                <a:lnTo>
                  <a:pt x="4885435" y="6969"/>
                </a:lnTo>
                <a:lnTo>
                  <a:pt x="4842256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7706" y="2750056"/>
            <a:ext cx="3782060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 marR="5080" indent="-607060">
              <a:lnSpc>
                <a:spcPct val="131000"/>
              </a:lnSpc>
              <a:spcBef>
                <a:spcPts val="100"/>
              </a:spcBef>
            </a:pP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Ocurrencia</a:t>
            </a:r>
            <a:r>
              <a:rPr sz="32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progresiva  </a:t>
            </a:r>
            <a:r>
              <a:rPr sz="3200" spc="-7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320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múl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iple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1568" y="4553711"/>
            <a:ext cx="2433955" cy="1809114"/>
          </a:xfrm>
          <a:custGeom>
            <a:avLst/>
            <a:gdLst/>
            <a:ahLst/>
            <a:cxnLst/>
            <a:rect l="l" t="t" r="r" b="b"/>
            <a:pathLst>
              <a:path w="2433954" h="1809114">
                <a:moveTo>
                  <a:pt x="2252979" y="0"/>
                </a:moveTo>
                <a:lnTo>
                  <a:pt x="180848" y="0"/>
                </a:lnTo>
                <a:lnTo>
                  <a:pt x="132791" y="6464"/>
                </a:lnTo>
                <a:lnTo>
                  <a:pt x="89596" y="24703"/>
                </a:lnTo>
                <a:lnTo>
                  <a:pt x="52990" y="52990"/>
                </a:lnTo>
                <a:lnTo>
                  <a:pt x="24703" y="89596"/>
                </a:lnTo>
                <a:lnTo>
                  <a:pt x="6464" y="132791"/>
                </a:lnTo>
                <a:lnTo>
                  <a:pt x="0" y="180848"/>
                </a:lnTo>
                <a:lnTo>
                  <a:pt x="0" y="1628089"/>
                </a:lnTo>
                <a:lnTo>
                  <a:pt x="6464" y="1676180"/>
                </a:lnTo>
                <a:lnTo>
                  <a:pt x="24703" y="1719393"/>
                </a:lnTo>
                <a:lnTo>
                  <a:pt x="52990" y="1756005"/>
                </a:lnTo>
                <a:lnTo>
                  <a:pt x="89596" y="1784290"/>
                </a:lnTo>
                <a:lnTo>
                  <a:pt x="132791" y="1802526"/>
                </a:lnTo>
                <a:lnTo>
                  <a:pt x="180848" y="1808988"/>
                </a:lnTo>
                <a:lnTo>
                  <a:pt x="2252979" y="1808988"/>
                </a:lnTo>
                <a:lnTo>
                  <a:pt x="2301036" y="1802526"/>
                </a:lnTo>
                <a:lnTo>
                  <a:pt x="2344231" y="1784290"/>
                </a:lnTo>
                <a:lnTo>
                  <a:pt x="2380837" y="1756005"/>
                </a:lnTo>
                <a:lnTo>
                  <a:pt x="2409124" y="1719393"/>
                </a:lnTo>
                <a:lnTo>
                  <a:pt x="2427363" y="1676180"/>
                </a:lnTo>
                <a:lnTo>
                  <a:pt x="2433828" y="1628089"/>
                </a:lnTo>
                <a:lnTo>
                  <a:pt x="2433828" y="180848"/>
                </a:lnTo>
                <a:lnTo>
                  <a:pt x="2427363" y="132791"/>
                </a:lnTo>
                <a:lnTo>
                  <a:pt x="2409124" y="89596"/>
                </a:lnTo>
                <a:lnTo>
                  <a:pt x="2380837" y="52990"/>
                </a:lnTo>
                <a:lnTo>
                  <a:pt x="2344231" y="24703"/>
                </a:lnTo>
                <a:lnTo>
                  <a:pt x="2301036" y="6464"/>
                </a:lnTo>
                <a:lnTo>
                  <a:pt x="2252979" y="0"/>
                </a:lnTo>
                <a:close/>
              </a:path>
            </a:pathLst>
          </a:custGeom>
          <a:solidFill>
            <a:srgbClr val="22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56017" y="4975326"/>
            <a:ext cx="1346200" cy="864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61620">
              <a:lnSpc>
                <a:spcPct val="131100"/>
              </a:lnSpc>
              <a:spcBef>
                <a:spcPts val="90"/>
              </a:spcBef>
            </a:pP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Conflictos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Crisis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onóm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Contaminación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4789</Words>
  <Application>Microsoft Office PowerPoint</Application>
  <PresentationFormat>Panorámica</PresentationFormat>
  <Paragraphs>479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6" baseType="lpstr">
      <vt:lpstr>Arial</vt:lpstr>
      <vt:lpstr>Arial MT</vt:lpstr>
      <vt:lpstr>Arial Narrow</vt:lpstr>
      <vt:lpstr>Calibri</vt:lpstr>
      <vt:lpstr>Tahoma</vt:lpstr>
      <vt:lpstr>Times New Roman</vt:lpstr>
      <vt:lpstr>Verdana</vt:lpstr>
      <vt:lpstr>Wingdings</vt:lpstr>
      <vt:lpstr>Office Theme</vt:lpstr>
      <vt:lpstr>Presentación de PowerPoint</vt:lpstr>
      <vt:lpstr>ANTES DE INICIAR TU CAPACITACIÓN LEE DETENIDAMENTE  LOS SIGUIENTES</vt:lpstr>
      <vt:lpstr>Instrucciones para el llenado del formato de  “Google formularios” con los apartados de  datos generales, evaluación de aprendizaje,  encuesta de satisfacción y archivos adjuntos</vt:lpstr>
      <vt:lpstr>Instrucciones</vt:lpstr>
      <vt:lpstr>Instrucciones</vt:lpstr>
      <vt:lpstr> Definición de Emergencia</vt:lpstr>
      <vt:lpstr>DESASTRE</vt:lpstr>
      <vt:lpstr>Natural</vt:lpstr>
      <vt:lpstr>Antropogénico</vt:lpstr>
      <vt:lpstr>Presentación de PowerPoint</vt:lpstr>
      <vt:lpstr>Presentación de PowerPoint</vt:lpstr>
      <vt:lpstr>DG - AGEPSA</vt:lpstr>
      <vt:lpstr>Ciclo de emergencia</vt:lpstr>
      <vt:lpstr>Ciclo de emergencia sanitaria</vt:lpstr>
      <vt:lpstr>Atención de la Emergencia Sanitaria</vt:lpstr>
      <vt:lpstr>Análisis y Evaluación de eventos</vt:lpstr>
      <vt:lpstr>Presentación de PowerPoint</vt:lpstr>
      <vt:lpstr>Presentación de PowerPoint</vt:lpstr>
      <vt:lpstr>Planeación de respuesta</vt:lpstr>
      <vt:lpstr>Presentación de PowerPoint</vt:lpstr>
      <vt:lpstr>Actividades de la AGEPSA</vt:lpstr>
      <vt:lpstr> Infecciones Asociadas a la Atención Hospitalaria</vt:lpstr>
      <vt:lpstr>Lineamientos para la Atención de Emergencias por Infecciones Nosocomiales</vt:lpstr>
      <vt:lpstr>Investigación de Caso aislado o Brote</vt:lpstr>
      <vt:lpstr>Acciones de Protección contra Riesgos Sanitarios</vt:lpstr>
      <vt:lpstr>Presentación de PowerPoint</vt:lpstr>
      <vt:lpstr>Acciones preventivas en eventos de  concentraciones masivas</vt:lpstr>
      <vt:lpstr>Presentación de PowerPoint</vt:lpstr>
      <vt:lpstr>Presentación de PowerPoint</vt:lpstr>
      <vt:lpstr>Desastres Naturales</vt:lpstr>
      <vt:lpstr>Presentación de PowerPoint</vt:lpstr>
      <vt:lpstr>Información requerida de la Evaluación de daños por las Autoridades competentes:</vt:lpstr>
      <vt:lpstr>Acciones de Protección contra Riesgos  Sanitarios</vt:lpstr>
      <vt:lpstr>Clasificación de desastres</vt:lpstr>
      <vt:lpstr>Brotes</vt:lpstr>
      <vt:lpstr>Presentación de PowerPoint</vt:lpstr>
      <vt:lpstr>Atención del evento</vt:lpstr>
      <vt:lpstr>Acciones de Protección contra Riesgos  Sanitarios</vt:lpstr>
      <vt:lpstr>Exposición a otros agentes</vt:lpstr>
      <vt:lpstr>Presentación de PowerPoint</vt:lpstr>
      <vt:lpstr>Para la toma de decisiones y evaluación de  riesgos se requiere información acerca de:</vt:lpstr>
      <vt:lpstr>Acciones de Protección contra Riesgos  Sanitarios</vt:lpstr>
      <vt:lpstr>Refugio temporal</vt:lpstr>
      <vt:lpstr>Alimentos</vt:lpstr>
      <vt:lpstr>Instalaciones hidro sanitarias</vt:lpstr>
      <vt:lpstr>Unidades médicas</vt:lpstr>
      <vt:lpstr>Anexos</vt:lpstr>
      <vt:lpstr>Definiciones</vt:lpstr>
      <vt:lpstr>Presentación de PowerPoint</vt:lpstr>
      <vt:lpstr>Procedimiento para el monitoreo de cloro  residual libre</vt:lpstr>
      <vt:lpstr>Procedimiento comparador visual</vt:lpstr>
      <vt:lpstr>Presentación de PowerPoint</vt:lpstr>
      <vt:lpstr>4. Agregue una pastilla de reactivo DPD1 a la celda de prueba para cloro residual libre, abriendo la  envoltura con las manos o utilizando un dedo, presionando por la parte exterior del blíster, para que la  pastilla caiga en la celda evitando el contacto con sus manos, dedos u otra superficie.</vt:lpstr>
      <vt:lpstr>Presentación de PowerPoint</vt:lpstr>
      <vt:lpstr>PROCEDIMIENTO COLOR Q</vt:lpstr>
      <vt:lpstr>PROCEDIMIENTO COLOR Q</vt:lpstr>
      <vt:lpstr>Presentación de PowerPoint</vt:lpstr>
      <vt:lpstr>Presentación de PowerPoint</vt:lpstr>
      <vt:lpstr>Presentación de PowerPoint</vt:lpstr>
      <vt:lpstr>CLORACIÓN CON HIPOCLORITO DE CALCIO</vt:lpstr>
      <vt:lpstr>MÉTODOS DE DESINFECCIÓN DEL AGUA</vt:lpstr>
      <vt:lpstr>Presentación de PowerPoint</vt:lpstr>
      <vt:lpstr>Presentación de PowerPoint</vt:lpstr>
      <vt:lpstr>Gracias</vt:lpstr>
      <vt:lpstr>Presentación de PowerPoint</vt:lpstr>
      <vt:lpstr>AGENCIA DE PROTECCIÓN SANITARIA DEL GOBIERNO  DE LA CIUDAD DE MÉXICO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JCMV</dc:creator>
  <cp:lastModifiedBy>Javier Santillan</cp:lastModifiedBy>
  <cp:revision>7</cp:revision>
  <dcterms:created xsi:type="dcterms:W3CDTF">2023-10-03T15:03:16Z</dcterms:created>
  <dcterms:modified xsi:type="dcterms:W3CDTF">2023-11-15T15:39:41Z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2023-10-03T00:00:00Z</vt:filetime>
  </property>
</Properties>
</file>